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8" r:id="rId5"/>
    <p:sldId id="300" r:id="rId6"/>
    <p:sldId id="280" r:id="rId7"/>
    <p:sldId id="302" r:id="rId8"/>
    <p:sldId id="264" r:id="rId9"/>
    <p:sldId id="265" r:id="rId10"/>
    <p:sldId id="266" r:id="rId11"/>
    <p:sldId id="267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81" r:id="rId21"/>
    <p:sldId id="282" r:id="rId22"/>
    <p:sldId id="283" r:id="rId23"/>
    <p:sldId id="284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301" r:id="rId37"/>
    <p:sldId id="299" r:id="rId38"/>
  </p:sldIdLst>
  <p:sldSz cx="9144000" cy="5143500" type="screen16x9"/>
  <p:notesSz cx="6858000" cy="9144000"/>
  <p:embeddedFontLst>
    <p:embeddedFont>
      <p:font typeface="Arvo" panose="020B0604020202020204" charset="0"/>
      <p:regular r:id="rId40"/>
      <p:bold r:id="rId41"/>
      <p:italic r:id="rId42"/>
      <p:boldItalic r:id="rId43"/>
    </p:embeddedFont>
    <p:embeddedFont>
      <p:font typeface="Barlow Condensed" panose="00000506000000000000" pitchFamily="2" charset="0"/>
      <p:regular r:id="rId44"/>
      <p:bold r:id="rId45"/>
      <p:italic r:id="rId46"/>
      <p:boldItalic r:id="rId47"/>
    </p:embeddedFont>
    <p:embeddedFont>
      <p:font typeface="Barlow Condensed Medium" panose="00000606000000000000" pitchFamily="2" charset="0"/>
      <p:regular r:id="rId48"/>
      <p:bold r:id="rId49"/>
      <p:italic r:id="rId50"/>
      <p:boldItalic r:id="rId51"/>
    </p:embeddedFont>
    <p:embeddedFont>
      <p:font typeface="Barlow Condensed SemiBold" panose="00000706000000000000" pitchFamily="2" charset="0"/>
      <p:regular r:id="rId52"/>
      <p:bold r:id="rId53"/>
      <p:italic r:id="rId54"/>
      <p:boldItalic r:id="rId55"/>
    </p:embeddedFont>
    <p:embeddedFont>
      <p:font typeface="Fira Sans Extra Condensed Medium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ihCMj34isZUtG5KsHtENhaRbOK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1090" y="25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Google Shape;109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305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46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46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6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6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6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6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6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6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6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6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6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6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6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6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6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6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6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6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6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6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6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6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6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6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6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6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6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6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6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6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6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6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6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6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6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6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6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6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6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6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6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6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6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46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4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47"/>
          <p:cNvGrpSpPr/>
          <p:nvPr/>
        </p:nvGrpSpPr>
        <p:grpSpPr>
          <a:xfrm>
            <a:off x="6396261" y="-26652"/>
            <a:ext cx="2761414" cy="1094591"/>
            <a:chOff x="5543377" y="-26649"/>
            <a:chExt cx="3613944" cy="1432522"/>
          </a:xfrm>
        </p:grpSpPr>
        <p:sp>
          <p:nvSpPr>
            <p:cNvPr id="99" name="Google Shape;99;p4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47"/>
          <p:cNvGrpSpPr/>
          <p:nvPr/>
        </p:nvGrpSpPr>
        <p:grpSpPr>
          <a:xfrm>
            <a:off x="-413095" y="3658797"/>
            <a:ext cx="2192144" cy="1495179"/>
            <a:chOff x="-293169" y="3658798"/>
            <a:chExt cx="2192144" cy="1495179"/>
          </a:xfrm>
        </p:grpSpPr>
        <p:sp>
          <p:nvSpPr>
            <p:cNvPr id="121" name="Google Shape;121;p47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7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7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7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7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7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7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7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7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7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7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7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7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7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7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7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7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7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47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0" name="Google Shape;140;p47"/>
          <p:cNvSpPr txBox="1">
            <a:spLocks noGrp="1"/>
          </p:cNvSpPr>
          <p:nvPr>
            <p:ph type="title" idx="2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1" name="Google Shape;141;p47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2" name="Google Shape;142;p47"/>
          <p:cNvSpPr txBox="1">
            <a:spLocks noGrp="1"/>
          </p:cNvSpPr>
          <p:nvPr>
            <p:ph type="title" idx="4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3" name="Google Shape;143;p47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title" idx="6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45" name="Google Shape;145;p47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6" name="Google Shape;146;p47"/>
          <p:cNvSpPr txBox="1">
            <a:spLocks noGrp="1"/>
          </p:cNvSpPr>
          <p:nvPr>
            <p:ph type="title" idx="8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cxnSp>
        <p:nvCxnSpPr>
          <p:cNvPr id="147" name="Google Shape;147;p47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47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388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48"/>
          <p:cNvGrpSpPr/>
          <p:nvPr/>
        </p:nvGrpSpPr>
        <p:grpSpPr>
          <a:xfrm rot="10800000" flipH="1">
            <a:off x="6396261" y="4059387"/>
            <a:ext cx="2761414" cy="1094591"/>
            <a:chOff x="5543377" y="-26649"/>
            <a:chExt cx="3613944" cy="1432522"/>
          </a:xfrm>
        </p:grpSpPr>
        <p:sp>
          <p:nvSpPr>
            <p:cNvPr id="151" name="Google Shape;151;p48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8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8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8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8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8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8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8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8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8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8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8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8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8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8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8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8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48"/>
          <p:cNvGrpSpPr/>
          <p:nvPr/>
        </p:nvGrpSpPr>
        <p:grpSpPr>
          <a:xfrm rot="10800000" flipH="1">
            <a:off x="-413095" y="-26651"/>
            <a:ext cx="2192144" cy="1495179"/>
            <a:chOff x="-293169" y="3658798"/>
            <a:chExt cx="2192144" cy="1495179"/>
          </a:xfrm>
        </p:grpSpPr>
        <p:sp>
          <p:nvSpPr>
            <p:cNvPr id="173" name="Google Shape;173;p48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8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8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8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8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8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8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8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8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8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8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8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8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8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8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8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8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8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8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" name="Google Shape;192;p48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48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49"/>
          <p:cNvGrpSpPr/>
          <p:nvPr/>
        </p:nvGrpSpPr>
        <p:grpSpPr>
          <a:xfrm rot="10800000">
            <a:off x="11" y="4059387"/>
            <a:ext cx="2761414" cy="1094591"/>
            <a:chOff x="5543377" y="-26649"/>
            <a:chExt cx="3613944" cy="1432522"/>
          </a:xfrm>
        </p:grpSpPr>
        <p:sp>
          <p:nvSpPr>
            <p:cNvPr id="196" name="Google Shape;196;p49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9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9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9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9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9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9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9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9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9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9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9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9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9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9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9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9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9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9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49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218" name="Google Shape;218;p49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221" name="Google Shape;221;p50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2" name="Google Shape;222;p50"/>
          <p:cNvGrpSpPr/>
          <p:nvPr/>
        </p:nvGrpSpPr>
        <p:grpSpPr>
          <a:xfrm rot="10800000" flipH="1">
            <a:off x="6396261" y="4059387"/>
            <a:ext cx="2761414" cy="1094591"/>
            <a:chOff x="5543377" y="-26649"/>
            <a:chExt cx="3613944" cy="1432522"/>
          </a:xfrm>
        </p:grpSpPr>
        <p:sp>
          <p:nvSpPr>
            <p:cNvPr id="223" name="Google Shape;223;p50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0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0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0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0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0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0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0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0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0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0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0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0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0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0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0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0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0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0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0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0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dk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246" name="Google Shape;246;p51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247" name="Google Shape;247;p51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1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1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1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1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1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1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1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1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1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1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1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1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1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1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1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1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1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1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1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1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1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1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1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1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1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1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1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1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1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1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1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1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1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1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1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1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1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1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1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1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1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1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1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51"/>
          <p:cNvGrpSpPr/>
          <p:nvPr/>
        </p:nvGrpSpPr>
        <p:grpSpPr>
          <a:xfrm flipH="1">
            <a:off x="6278928" y="-258568"/>
            <a:ext cx="2865062" cy="3613974"/>
            <a:chOff x="-26858" y="-227337"/>
            <a:chExt cx="2186403" cy="2757917"/>
          </a:xfrm>
        </p:grpSpPr>
        <p:sp>
          <p:nvSpPr>
            <p:cNvPr id="292" name="Google Shape;292;p5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 b="0" i="0" u="none" strike="noStrike" cap="non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"/>
          <p:cNvSpPr txBox="1">
            <a:spLocks noGrp="1"/>
          </p:cNvSpPr>
          <p:nvPr>
            <p:ph type="ctrTitle"/>
          </p:nvPr>
        </p:nvSpPr>
        <p:spPr>
          <a:xfrm>
            <a:off x="2362500" y="2052140"/>
            <a:ext cx="4419000" cy="103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sk-SK"/>
              <a:t>At Light Speed</a:t>
            </a:r>
            <a:endParaRPr/>
          </a:p>
        </p:txBody>
      </p:sp>
      <p:sp>
        <p:nvSpPr>
          <p:cNvPr id="338" name="Google Shape;338;p1"/>
          <p:cNvSpPr txBox="1"/>
          <p:nvPr/>
        </p:nvSpPr>
        <p:spPr>
          <a:xfrm>
            <a:off x="328955" y="4323186"/>
            <a:ext cx="465548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600" b="0" i="0" u="none" strike="noStrike" cap="non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SIMONA DOBROVIČOVÁ</a:t>
            </a:r>
            <a:br>
              <a:rPr lang="sk-SK" sz="1600" b="0" i="0" u="none" strike="noStrike" cap="non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</a:br>
            <a:r>
              <a:rPr lang="sk-SK" sz="1600" b="0" i="0" u="none" strike="noStrike" cap="non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SIMONA DRAVECKÁ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>
            <a:off x="3011803" y="1471995"/>
            <a:ext cx="3098261" cy="2381752"/>
            <a:chOff x="3018869" y="1380019"/>
            <a:chExt cx="3098261" cy="2381752"/>
          </a:xfrm>
        </p:grpSpPr>
        <p:sp>
          <p:nvSpPr>
            <p:cNvPr id="557" name="Google Shape;557;p11"/>
            <p:cNvSpPr/>
            <p:nvPr/>
          </p:nvSpPr>
          <p:spPr>
            <a:xfrm>
              <a:off x="4672362" y="2677105"/>
              <a:ext cx="1084723" cy="1084666"/>
            </a:xfrm>
            <a:custGeom>
              <a:avLst/>
              <a:gdLst/>
              <a:ahLst/>
              <a:cxnLst/>
              <a:rect l="l" t="t" r="r" b="b"/>
              <a:pathLst>
                <a:path w="19225" h="19224" extrusionOk="0">
                  <a:moveTo>
                    <a:pt x="1" y="0"/>
                  </a:moveTo>
                  <a:lnTo>
                    <a:pt x="1" y="19223"/>
                  </a:lnTo>
                  <a:cubicBezTo>
                    <a:pt x="10653" y="19223"/>
                    <a:pt x="19224" y="10652"/>
                    <a:pt x="19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394032" y="1380019"/>
              <a:ext cx="1090308" cy="1083256"/>
            </a:xfrm>
            <a:custGeom>
              <a:avLst/>
              <a:gdLst/>
              <a:ahLst/>
              <a:cxnLst/>
              <a:rect l="l" t="t" r="r" b="b"/>
              <a:pathLst>
                <a:path w="19324" h="19199" extrusionOk="0">
                  <a:moveTo>
                    <a:pt x="19324" y="1"/>
                  </a:moveTo>
                  <a:cubicBezTo>
                    <a:pt x="8672" y="1"/>
                    <a:pt x="0" y="8672"/>
                    <a:pt x="0" y="19199"/>
                  </a:cubicBezTo>
                  <a:lnTo>
                    <a:pt x="19324" y="19199"/>
                  </a:lnTo>
                  <a:lnTo>
                    <a:pt x="19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9" name="Google Shape;559;p11"/>
            <p:cNvGrpSpPr/>
            <p:nvPr/>
          </p:nvGrpSpPr>
          <p:grpSpPr>
            <a:xfrm>
              <a:off x="4683703" y="1381738"/>
              <a:ext cx="1433427" cy="1491160"/>
              <a:chOff x="4683703" y="1381738"/>
              <a:chExt cx="1433427" cy="1491160"/>
            </a:xfrm>
          </p:grpSpPr>
          <p:sp>
            <p:nvSpPr>
              <p:cNvPr id="560" name="Google Shape;560;p11"/>
              <p:cNvSpPr/>
              <p:nvPr/>
            </p:nvSpPr>
            <p:spPr>
              <a:xfrm rot="2708677">
                <a:off x="5697129" y="2397628"/>
                <a:ext cx="347958" cy="347901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6166" extrusionOk="0">
                    <a:moveTo>
                      <a:pt x="6166" y="0"/>
                    </a:moveTo>
                    <a:lnTo>
                      <a:pt x="1" y="1655"/>
                    </a:lnTo>
                    <a:lnTo>
                      <a:pt x="4487" y="6166"/>
                    </a:lnTo>
                    <a:lnTo>
                      <a:pt x="61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1"/>
              <p:cNvSpPr/>
              <p:nvPr/>
            </p:nvSpPr>
            <p:spPr>
              <a:xfrm>
                <a:off x="4683703" y="1381738"/>
                <a:ext cx="1084666" cy="1083256"/>
              </a:xfrm>
              <a:custGeom>
                <a:avLst/>
                <a:gdLst/>
                <a:ahLst/>
                <a:cxnLst/>
                <a:rect l="l" t="t" r="r" b="b"/>
                <a:pathLst>
                  <a:path w="19224" h="19199" extrusionOk="0">
                    <a:moveTo>
                      <a:pt x="0" y="1"/>
                    </a:moveTo>
                    <a:lnTo>
                      <a:pt x="0" y="19199"/>
                    </a:lnTo>
                    <a:lnTo>
                      <a:pt x="19224" y="19199"/>
                    </a:lnTo>
                    <a:cubicBezTo>
                      <a:pt x="19224" y="8672"/>
                      <a:pt x="10552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1"/>
              <p:cNvSpPr/>
              <p:nvPr/>
            </p:nvSpPr>
            <p:spPr>
              <a:xfrm>
                <a:off x="4869009" y="2171453"/>
                <a:ext cx="695802" cy="701445"/>
              </a:xfrm>
              <a:custGeom>
                <a:avLst/>
                <a:gdLst/>
                <a:ahLst/>
                <a:cxnLst/>
                <a:rect l="l" t="t" r="r" b="b"/>
                <a:pathLst>
                  <a:path w="12332" h="12432" extrusionOk="0">
                    <a:moveTo>
                      <a:pt x="6166" y="0"/>
                    </a:moveTo>
                    <a:cubicBezTo>
                      <a:pt x="2732" y="0"/>
                      <a:pt x="1" y="2732"/>
                      <a:pt x="1" y="6166"/>
                    </a:cubicBezTo>
                    <a:cubicBezTo>
                      <a:pt x="1" y="9624"/>
                      <a:pt x="2732" y="12431"/>
                      <a:pt x="6166" y="12431"/>
                    </a:cubicBezTo>
                    <a:cubicBezTo>
                      <a:pt x="9625" y="12431"/>
                      <a:pt x="12331" y="9624"/>
                      <a:pt x="12331" y="6166"/>
                    </a:cubicBezTo>
                    <a:cubicBezTo>
                      <a:pt x="12331" y="2732"/>
                      <a:pt x="9625" y="0"/>
                      <a:pt x="6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1"/>
              <p:cNvSpPr/>
              <p:nvPr/>
            </p:nvSpPr>
            <p:spPr>
              <a:xfrm>
                <a:off x="4944358" y="2246808"/>
                <a:ext cx="545097" cy="545097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0878" extrusionOk="0">
                    <a:moveTo>
                      <a:pt x="5439" y="0"/>
                    </a:moveTo>
                    <a:cubicBezTo>
                      <a:pt x="2406" y="0"/>
                      <a:pt x="0" y="2406"/>
                      <a:pt x="0" y="5439"/>
                    </a:cubicBezTo>
                    <a:cubicBezTo>
                      <a:pt x="0" y="8471"/>
                      <a:pt x="2406" y="10877"/>
                      <a:pt x="5439" y="10877"/>
                    </a:cubicBezTo>
                    <a:cubicBezTo>
                      <a:pt x="8472" y="10877"/>
                      <a:pt x="10878" y="8471"/>
                      <a:pt x="10878" y="5439"/>
                    </a:cubicBezTo>
                    <a:cubicBezTo>
                      <a:pt x="10878" y="2406"/>
                      <a:pt x="8472" y="0"/>
                      <a:pt x="54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4" name="Google Shape;564;p11"/>
            <p:cNvGrpSpPr/>
            <p:nvPr/>
          </p:nvGrpSpPr>
          <p:grpSpPr>
            <a:xfrm>
              <a:off x="3018869" y="2185558"/>
              <a:ext cx="1458419" cy="1570571"/>
              <a:chOff x="3018869" y="2185558"/>
              <a:chExt cx="1458419" cy="1570571"/>
            </a:xfrm>
          </p:grpSpPr>
          <p:sp>
            <p:nvSpPr>
              <p:cNvPr id="565" name="Google Shape;565;p11"/>
              <p:cNvSpPr/>
              <p:nvPr/>
            </p:nvSpPr>
            <p:spPr>
              <a:xfrm rot="2667917">
                <a:off x="3090923" y="2407210"/>
                <a:ext cx="347958" cy="347958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6167" extrusionOk="0">
                    <a:moveTo>
                      <a:pt x="1680" y="1"/>
                    </a:moveTo>
                    <a:lnTo>
                      <a:pt x="1" y="6166"/>
                    </a:lnTo>
                    <a:lnTo>
                      <a:pt x="6166" y="4487"/>
                    </a:lnTo>
                    <a:lnTo>
                      <a:pt x="16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1"/>
              <p:cNvSpPr/>
              <p:nvPr/>
            </p:nvSpPr>
            <p:spPr>
              <a:xfrm>
                <a:off x="3394032" y="2665764"/>
                <a:ext cx="1083256" cy="1090365"/>
              </a:xfrm>
              <a:custGeom>
                <a:avLst/>
                <a:gdLst/>
                <a:ahLst/>
                <a:cxnLst/>
                <a:rect l="l" t="t" r="r" b="b"/>
                <a:pathLst>
                  <a:path w="19199" h="19325" extrusionOk="0">
                    <a:moveTo>
                      <a:pt x="0" y="1"/>
                    </a:moveTo>
                    <a:cubicBezTo>
                      <a:pt x="0" y="10652"/>
                      <a:pt x="8672" y="19324"/>
                      <a:pt x="19198" y="19324"/>
                    </a:cubicBezTo>
                    <a:lnTo>
                      <a:pt x="19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1"/>
              <p:cNvSpPr/>
              <p:nvPr/>
            </p:nvSpPr>
            <p:spPr>
              <a:xfrm>
                <a:off x="3591256" y="2185558"/>
                <a:ext cx="701445" cy="695746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2331" extrusionOk="0">
                    <a:moveTo>
                      <a:pt x="6266" y="0"/>
                    </a:moveTo>
                    <a:cubicBezTo>
                      <a:pt x="2808" y="0"/>
                      <a:pt x="1" y="2707"/>
                      <a:pt x="1" y="6166"/>
                    </a:cubicBezTo>
                    <a:cubicBezTo>
                      <a:pt x="1" y="9599"/>
                      <a:pt x="2808" y="12331"/>
                      <a:pt x="6266" y="12331"/>
                    </a:cubicBezTo>
                    <a:cubicBezTo>
                      <a:pt x="9600" y="12331"/>
                      <a:pt x="12432" y="9599"/>
                      <a:pt x="12432" y="6166"/>
                    </a:cubicBezTo>
                    <a:cubicBezTo>
                      <a:pt x="12432" y="2707"/>
                      <a:pt x="9600" y="0"/>
                      <a:pt x="62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1"/>
              <p:cNvSpPr/>
              <p:nvPr/>
            </p:nvSpPr>
            <p:spPr>
              <a:xfrm>
                <a:off x="3666843" y="2260786"/>
                <a:ext cx="548855" cy="543894"/>
              </a:xfrm>
              <a:custGeom>
                <a:avLst/>
                <a:gdLst/>
                <a:ahLst/>
                <a:cxnLst/>
                <a:rect l="l" t="t" r="r" b="b"/>
                <a:pathLst>
                  <a:path w="10953" h="10854" extrusionOk="0">
                    <a:moveTo>
                      <a:pt x="5539" y="1"/>
                    </a:moveTo>
                    <a:cubicBezTo>
                      <a:pt x="2507" y="1"/>
                      <a:pt x="0" y="2407"/>
                      <a:pt x="0" y="5440"/>
                    </a:cubicBezTo>
                    <a:cubicBezTo>
                      <a:pt x="0" y="8472"/>
                      <a:pt x="2507" y="10853"/>
                      <a:pt x="5539" y="10853"/>
                    </a:cubicBezTo>
                    <a:cubicBezTo>
                      <a:pt x="8447" y="10853"/>
                      <a:pt x="10953" y="8472"/>
                      <a:pt x="10953" y="5440"/>
                    </a:cubicBezTo>
                    <a:cubicBezTo>
                      <a:pt x="10953" y="2407"/>
                      <a:pt x="8447" y="1"/>
                      <a:pt x="55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9" name="Google Shape;569;p1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Update vs FixedUpdate</a:t>
            </a:r>
            <a:endParaRPr/>
          </a:p>
        </p:txBody>
      </p:sp>
      <p:sp>
        <p:nvSpPr>
          <p:cNvPr id="570" name="Google Shape;570;p11"/>
          <p:cNvSpPr txBox="1">
            <a:spLocks noGrp="1"/>
          </p:cNvSpPr>
          <p:nvPr>
            <p:ph type="subTitle" idx="4294967295"/>
          </p:nvPr>
        </p:nvSpPr>
        <p:spPr>
          <a:xfrm>
            <a:off x="508973" y="1303338"/>
            <a:ext cx="1873250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vo"/>
              <a:buNone/>
            </a:pPr>
            <a:r>
              <a:rPr lang="sk-SK" sz="1000" b="0" i="0" u="none" strike="noStrike" cap="none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rPr>
              <a:t>Update</a:t>
            </a:r>
            <a:endParaRPr/>
          </a:p>
          <a:p>
            <a:pPr marL="171450" marR="0" lvl="0" indent="-17145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sk-SK" sz="1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Niečo, čo sa má pravidelne aktualizovať</a:t>
            </a:r>
            <a:endParaRPr/>
          </a:p>
          <a:p>
            <a:pPr marL="171450" marR="0" lvl="0" indent="-17145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sk-SK" sz="1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Volá sa raz za každú snímku (once per frame)</a:t>
            </a:r>
            <a:endParaRPr/>
          </a:p>
          <a:p>
            <a:pPr marL="171450" marR="0" lvl="0" indent="-17145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sk-SK" sz="1000" b="0" i="0" u="none" strike="noStrike" cap="none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rPr>
              <a:t>Napr.</a:t>
            </a:r>
            <a:r>
              <a:rPr lang="sk-SK" sz="1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 časovač, získavanie vstupu od používateľa</a:t>
            </a:r>
            <a:endParaRPr/>
          </a:p>
          <a:p>
            <a:pPr marL="171450" marR="0" lvl="0" indent="-5715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571" name="Google Shape;571;p11"/>
          <p:cNvSpPr txBox="1">
            <a:spLocks noGrp="1"/>
          </p:cNvSpPr>
          <p:nvPr>
            <p:ph type="subTitle" idx="4294967295"/>
          </p:nvPr>
        </p:nvSpPr>
        <p:spPr>
          <a:xfrm>
            <a:off x="6456837" y="1350150"/>
            <a:ext cx="2236787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vo"/>
              <a:buNone/>
            </a:pPr>
            <a:r>
              <a:rPr lang="sk-SK" sz="1000" b="0" i="0" u="none" strike="noStrike" cap="none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rPr>
              <a:t>FixedUpdate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sk-SK" sz="1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Používa sa na to, aby sme držali krok s fyzickým enginom (physics engine)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sk-SK" sz="1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Volá sa raz za fyzickú snímku (once per physics frame)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sk-SK" sz="1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Všetko to, čo by sa malo stať s/aplikovať na Rigidbody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sk-SK" sz="1000" b="0" i="0" u="none" strike="noStrike" cap="none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rPr>
              <a:t>Napr.</a:t>
            </a:r>
            <a:r>
              <a:rPr lang="sk-SK" sz="1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rPr>
              <a:t> rigidbody</a:t>
            </a:r>
            <a:endParaRPr sz="1000" b="0" i="0" u="none" strike="noStrike" cap="none">
              <a:solidFill>
                <a:schemeClr val="lt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72" name="Google Shape;572;p11"/>
          <p:cNvGrpSpPr/>
          <p:nvPr/>
        </p:nvGrpSpPr>
        <p:grpSpPr>
          <a:xfrm>
            <a:off x="5053582" y="2446704"/>
            <a:ext cx="311899" cy="339253"/>
            <a:chOff x="2104275" y="3806450"/>
            <a:chExt cx="442975" cy="481825"/>
          </a:xfrm>
        </p:grpSpPr>
        <p:sp>
          <p:nvSpPr>
            <p:cNvPr id="573" name="Google Shape;573;p11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3755667" y="2446606"/>
            <a:ext cx="355258" cy="356205"/>
            <a:chOff x="-48630025" y="3199700"/>
            <a:chExt cx="300100" cy="300900"/>
          </a:xfrm>
        </p:grpSpPr>
        <p:sp>
          <p:nvSpPr>
            <p:cNvPr id="576" name="Google Shape;576;p11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2"/>
          <p:cNvPicPr preferRelativeResize="0"/>
          <p:nvPr/>
        </p:nvPicPr>
        <p:blipFill rotWithShape="1">
          <a:blip r:embed="rId3">
            <a:alphaModFix/>
          </a:blip>
          <a:srcRect l="68561" t="7551" b="12978"/>
          <a:stretch/>
        </p:blipFill>
        <p:spPr>
          <a:xfrm>
            <a:off x="3155055" y="279990"/>
            <a:ext cx="3223653" cy="458352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2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Pozadie</a:t>
            </a:r>
            <a:endParaRPr/>
          </a:p>
        </p:txBody>
      </p:sp>
      <p:sp>
        <p:nvSpPr>
          <p:cNvPr id="586" name="Google Shape;586;p12"/>
          <p:cNvSpPr txBox="1"/>
          <p:nvPr/>
        </p:nvSpPr>
        <p:spPr>
          <a:xfrm>
            <a:off x="232478" y="357614"/>
            <a:ext cx="1526292" cy="307777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Dizajn pozadia</a:t>
            </a:r>
            <a:endParaRPr/>
          </a:p>
        </p:txBody>
      </p:sp>
      <p:sp>
        <p:nvSpPr>
          <p:cNvPr id="587" name="Google Shape;587;p12"/>
          <p:cNvSpPr txBox="1"/>
          <p:nvPr/>
        </p:nvSpPr>
        <p:spPr>
          <a:xfrm>
            <a:off x="232478" y="3428087"/>
            <a:ext cx="2369193" cy="52322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Skript na zabezpečenie neustáleho pohybu pozadia</a:t>
            </a:r>
            <a:endParaRPr/>
          </a:p>
        </p:txBody>
      </p:sp>
      <p:cxnSp>
        <p:nvCxnSpPr>
          <p:cNvPr id="588" name="Google Shape;588;p12"/>
          <p:cNvCxnSpPr>
            <a:stCxn id="587" idx="3"/>
          </p:cNvCxnSpPr>
          <p:nvPr/>
        </p:nvCxnSpPr>
        <p:spPr>
          <a:xfrm>
            <a:off x="2601671" y="3689697"/>
            <a:ext cx="612600" cy="206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589" name="Google Shape;589;p12"/>
          <p:cNvSpPr txBox="1"/>
          <p:nvPr/>
        </p:nvSpPr>
        <p:spPr>
          <a:xfrm>
            <a:off x="6644521" y="4079747"/>
            <a:ext cx="2369193" cy="307777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Obrázok pozadia</a:t>
            </a:r>
            <a:endParaRPr/>
          </a:p>
        </p:txBody>
      </p:sp>
      <p:cxnSp>
        <p:nvCxnSpPr>
          <p:cNvPr id="590" name="Google Shape;590;p12"/>
          <p:cNvCxnSpPr>
            <a:stCxn id="589" idx="1"/>
          </p:cNvCxnSpPr>
          <p:nvPr/>
        </p:nvCxnSpPr>
        <p:spPr>
          <a:xfrm flipH="1">
            <a:off x="6061321" y="4233636"/>
            <a:ext cx="583200" cy="2760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8B5B7E2-035E-DD40-06EC-8F406E98E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7" y="904497"/>
            <a:ext cx="2369194" cy="133267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4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Trieda CameraMovement</a:t>
            </a:r>
            <a:endParaRPr/>
          </a:p>
        </p:txBody>
      </p:sp>
      <p:pic>
        <p:nvPicPr>
          <p:cNvPr id="611" name="Google Shape;611;p14"/>
          <p:cNvPicPr preferRelativeResize="0"/>
          <p:nvPr/>
        </p:nvPicPr>
        <p:blipFill rotWithShape="1">
          <a:blip r:embed="rId3">
            <a:alphaModFix/>
          </a:blip>
          <a:srcRect l="8552" t="12872" r="47879" b="56630"/>
          <a:stretch/>
        </p:blipFill>
        <p:spPr>
          <a:xfrm>
            <a:off x="428260" y="1221475"/>
            <a:ext cx="5944331" cy="234059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4"/>
          <p:cNvSpPr txBox="1"/>
          <p:nvPr/>
        </p:nvSpPr>
        <p:spPr>
          <a:xfrm>
            <a:off x="6703675" y="1703092"/>
            <a:ext cx="1526292" cy="2677656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Nastavujeme pohyb kamery tak, aby to vyzeralo, akoby sa hráč posúval vpred, avšak ten v skutočnosti stojí na mieste a jediným hybajúcim sa objektom je kamera.</a:t>
            </a:r>
            <a:endParaRPr/>
          </a:p>
        </p:txBody>
      </p:sp>
      <p:cxnSp>
        <p:nvCxnSpPr>
          <p:cNvPr id="613" name="Google Shape;613;p14"/>
          <p:cNvCxnSpPr>
            <a:stCxn id="614" idx="0"/>
          </p:cNvCxnSpPr>
          <p:nvPr/>
        </p:nvCxnSpPr>
        <p:spPr>
          <a:xfrm rot="10800000">
            <a:off x="4329114" y="3279125"/>
            <a:ext cx="0" cy="64290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615" name="Google Shape;615;p14"/>
          <p:cNvSpPr/>
          <p:nvPr/>
        </p:nvSpPr>
        <p:spPr>
          <a:xfrm>
            <a:off x="3400426" y="4550569"/>
            <a:ext cx="1857375" cy="407194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...meníme len x-ovú pozíciu.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4"/>
          <p:cNvSpPr txBox="1"/>
          <p:nvPr/>
        </p:nvSpPr>
        <p:spPr>
          <a:xfrm>
            <a:off x="3086102" y="3922025"/>
            <a:ext cx="2486024" cy="52322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Nastavujeme pozíciu x (rýchlosť * čas), y (0), z (0)...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5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Trieda LoopingBackground</a:t>
            </a:r>
            <a:endParaRPr/>
          </a:p>
        </p:txBody>
      </p:sp>
      <p:pic>
        <p:nvPicPr>
          <p:cNvPr id="621" name="Google Shape;621;p15"/>
          <p:cNvPicPr preferRelativeResize="0"/>
          <p:nvPr/>
        </p:nvPicPr>
        <p:blipFill rotWithShape="1">
          <a:blip r:embed="rId3">
            <a:alphaModFix/>
          </a:blip>
          <a:srcRect l="8552" t="13198" r="35455" b="51650"/>
          <a:stretch/>
        </p:blipFill>
        <p:spPr>
          <a:xfrm>
            <a:off x="524249" y="1288472"/>
            <a:ext cx="7580003" cy="267669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5"/>
          <p:cNvSpPr txBox="1"/>
          <p:nvPr/>
        </p:nvSpPr>
        <p:spPr>
          <a:xfrm>
            <a:off x="4910447" y="1491376"/>
            <a:ext cx="2974746" cy="954107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 vytvorenie lepšieho zdania pohybu hráča smerom vpred potrebujeme, aby sa nám pozadie „prehrávalo“ stále dokola</a:t>
            </a:r>
            <a:endParaRPr/>
          </a:p>
        </p:txBody>
      </p:sp>
      <p:sp>
        <p:nvSpPr>
          <p:cNvPr id="623" name="Google Shape;623;p15"/>
          <p:cNvSpPr txBox="1"/>
          <p:nvPr/>
        </p:nvSpPr>
        <p:spPr>
          <a:xfrm>
            <a:off x="5430772" y="3644852"/>
            <a:ext cx="2080197" cy="52322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Nastavujeme pozíciu x (rýchlosť * čas) a y (0)...</a:t>
            </a:r>
            <a:endParaRPr/>
          </a:p>
        </p:txBody>
      </p:sp>
      <p:sp>
        <p:nvSpPr>
          <p:cNvPr id="624" name="Google Shape;624;p15"/>
          <p:cNvSpPr/>
          <p:nvPr/>
        </p:nvSpPr>
        <p:spPr>
          <a:xfrm>
            <a:off x="5542184" y="4317816"/>
            <a:ext cx="1857375" cy="407194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...meníme len x-ovú pozíciu.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8"/>
          <p:cNvSpPr txBox="1">
            <a:spLocks noGrp="1"/>
          </p:cNvSpPr>
          <p:nvPr>
            <p:ph type="ctrTitle"/>
          </p:nvPr>
        </p:nvSpPr>
        <p:spPr>
          <a:xfrm>
            <a:off x="336156" y="330557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Box Colliders  </a:t>
            </a:r>
            <a:endParaRPr/>
          </a:p>
        </p:txBody>
      </p:sp>
      <p:sp>
        <p:nvSpPr>
          <p:cNvPr id="691" name="Google Shape;691;p18"/>
          <p:cNvSpPr txBox="1"/>
          <p:nvPr/>
        </p:nvSpPr>
        <p:spPr>
          <a:xfrm>
            <a:off x="115464" y="255029"/>
            <a:ext cx="4058549" cy="523220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Vytvoríme ich na ohraničenie pohybu hráča, aby sme predišli pohybu mimo našu obrazovku  </a:t>
            </a:r>
            <a:endParaRPr dirty="0"/>
          </a:p>
        </p:txBody>
      </p:sp>
      <p:pic>
        <p:nvPicPr>
          <p:cNvPr id="692" name="Google Shape;692;p18"/>
          <p:cNvPicPr preferRelativeResize="0"/>
          <p:nvPr/>
        </p:nvPicPr>
        <p:blipFill rotWithShape="1">
          <a:blip r:embed="rId3">
            <a:alphaModFix/>
          </a:blip>
          <a:srcRect l="69141" t="10131" r="1121" b="39498"/>
          <a:stretch/>
        </p:blipFill>
        <p:spPr>
          <a:xfrm>
            <a:off x="5670750" y="2350935"/>
            <a:ext cx="2719238" cy="25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18"/>
          <p:cNvPicPr preferRelativeResize="0"/>
          <p:nvPr/>
        </p:nvPicPr>
        <p:blipFill rotWithShape="1">
          <a:blip r:embed="rId4">
            <a:alphaModFix/>
          </a:blip>
          <a:srcRect l="68713" t="11305" b="37102"/>
          <a:stretch/>
        </p:blipFill>
        <p:spPr>
          <a:xfrm>
            <a:off x="115464" y="879111"/>
            <a:ext cx="2964874" cy="275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8"/>
          <p:cNvPicPr preferRelativeResize="0"/>
          <p:nvPr/>
        </p:nvPicPr>
        <p:blipFill rotWithShape="1">
          <a:blip r:embed="rId5">
            <a:alphaModFix/>
          </a:blip>
          <a:srcRect l="69091" t="11313" r="130" b="38317"/>
          <a:stretch/>
        </p:blipFill>
        <p:spPr>
          <a:xfrm>
            <a:off x="2705876" y="2350935"/>
            <a:ext cx="2814350" cy="25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8"/>
          <p:cNvSpPr/>
          <p:nvPr/>
        </p:nvSpPr>
        <p:spPr>
          <a:xfrm>
            <a:off x="336156" y="1027671"/>
            <a:ext cx="1365454" cy="1949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8"/>
          <p:cNvSpPr/>
          <p:nvPr/>
        </p:nvSpPr>
        <p:spPr>
          <a:xfrm>
            <a:off x="5826043" y="2571748"/>
            <a:ext cx="1365454" cy="1949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8"/>
          <p:cNvSpPr/>
          <p:nvPr/>
        </p:nvSpPr>
        <p:spPr>
          <a:xfrm>
            <a:off x="2842360" y="2474280"/>
            <a:ext cx="1365454" cy="1949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8"/>
          <p:cNvSpPr txBox="1"/>
          <p:nvPr/>
        </p:nvSpPr>
        <p:spPr>
          <a:xfrm>
            <a:off x="3230862" y="1222608"/>
            <a:ext cx="3359719" cy="738664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Vytvorili sme objekt Screen borders, v ktorom sme vytvorili tag border. Tento tag sme nastavili všetkým potomkom.</a:t>
            </a:r>
            <a:endParaRPr/>
          </a:p>
        </p:txBody>
      </p:sp>
      <p:pic>
        <p:nvPicPr>
          <p:cNvPr id="699" name="Google Shape;699;p18"/>
          <p:cNvPicPr preferRelativeResize="0"/>
          <p:nvPr/>
        </p:nvPicPr>
        <p:blipFill rotWithShape="1">
          <a:blip r:embed="rId6">
            <a:alphaModFix/>
          </a:blip>
          <a:srcRect l="3019" t="26163" r="85849" b="66348"/>
          <a:stretch/>
        </p:blipFill>
        <p:spPr>
          <a:xfrm>
            <a:off x="6702723" y="1239406"/>
            <a:ext cx="1907641" cy="72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9"/>
          <p:cNvPicPr preferRelativeResize="0"/>
          <p:nvPr/>
        </p:nvPicPr>
        <p:blipFill rotWithShape="1">
          <a:blip r:embed="rId3">
            <a:alphaModFix/>
          </a:blip>
          <a:srcRect l="69056" t="9107" b="11780"/>
          <a:stretch/>
        </p:blipFill>
        <p:spPr>
          <a:xfrm>
            <a:off x="6174146" y="900063"/>
            <a:ext cx="2829464" cy="406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9"/>
          <p:cNvPicPr preferRelativeResize="0"/>
          <p:nvPr/>
        </p:nvPicPr>
        <p:blipFill rotWithShape="1">
          <a:blip r:embed="rId4">
            <a:alphaModFix/>
          </a:blip>
          <a:srcRect l="69151" t="50713" b="6750"/>
          <a:stretch/>
        </p:blipFill>
        <p:spPr>
          <a:xfrm>
            <a:off x="266501" y="757350"/>
            <a:ext cx="3765828" cy="292068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9"/>
          <p:cNvSpPr txBox="1"/>
          <p:nvPr/>
        </p:nvSpPr>
        <p:spPr>
          <a:xfrm>
            <a:off x="2698605" y="421055"/>
            <a:ext cx="3026529" cy="52322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Tieto bordery nastavíme aj nášmu hráčovi cez Box Collider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9"/>
          <p:cNvSpPr txBox="1"/>
          <p:nvPr/>
        </p:nvSpPr>
        <p:spPr>
          <a:xfrm>
            <a:off x="4211869" y="4414668"/>
            <a:ext cx="2250150" cy="307777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taktiež objektu prekážky</a:t>
            </a:r>
            <a:endParaRPr dirty="0"/>
          </a:p>
        </p:txBody>
      </p:sp>
      <p:pic>
        <p:nvPicPr>
          <p:cNvPr id="708" name="Google Shape;708;p19"/>
          <p:cNvPicPr preferRelativeResize="0"/>
          <p:nvPr/>
        </p:nvPicPr>
        <p:blipFill rotWithShape="1">
          <a:blip r:embed="rId5">
            <a:alphaModFix/>
          </a:blip>
          <a:srcRect l="68706" t="11069" r="14811" b="81793"/>
          <a:stretch/>
        </p:blipFill>
        <p:spPr>
          <a:xfrm>
            <a:off x="3577250" y="1508776"/>
            <a:ext cx="2147884" cy="52322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9"/>
          <p:cNvSpPr txBox="1"/>
          <p:nvPr/>
        </p:nvSpPr>
        <p:spPr>
          <a:xfrm>
            <a:off x="3577250" y="2116349"/>
            <a:ext cx="2379319" cy="738664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Hráčovi nastavíme tag player na jednoduchšie vyhľadanie a použitie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0"/>
          <p:cNvSpPr txBox="1">
            <a:spLocks noGrp="1"/>
          </p:cNvSpPr>
          <p:nvPr>
            <p:ph type="ctrTitle"/>
          </p:nvPr>
        </p:nvSpPr>
        <p:spPr>
          <a:xfrm>
            <a:off x="394968" y="880443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Prekážky</a:t>
            </a:r>
            <a:br>
              <a:rPr lang="sk-SK"/>
            </a:br>
            <a:r>
              <a:rPr lang="sk-SK"/>
              <a:t>- vytváranie</a:t>
            </a:r>
            <a:endParaRPr/>
          </a:p>
        </p:txBody>
      </p:sp>
      <p:pic>
        <p:nvPicPr>
          <p:cNvPr id="716" name="Google Shape;716;p20"/>
          <p:cNvPicPr preferRelativeResize="0"/>
          <p:nvPr/>
        </p:nvPicPr>
        <p:blipFill rotWithShape="1">
          <a:blip r:embed="rId3">
            <a:alphaModFix/>
          </a:blip>
          <a:srcRect l="68731" t="8093" b="51177"/>
          <a:stretch/>
        </p:blipFill>
        <p:spPr>
          <a:xfrm>
            <a:off x="2597557" y="1668589"/>
            <a:ext cx="3948886" cy="289333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20"/>
          <p:cNvSpPr txBox="1"/>
          <p:nvPr/>
        </p:nvSpPr>
        <p:spPr>
          <a:xfrm>
            <a:off x="184486" y="362320"/>
            <a:ext cx="1526292" cy="307777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Dizajn kométy</a:t>
            </a:r>
            <a:endParaRPr/>
          </a:p>
        </p:txBody>
      </p:sp>
      <p:cxnSp>
        <p:nvCxnSpPr>
          <p:cNvPr id="718" name="Google Shape;718;p20"/>
          <p:cNvCxnSpPr>
            <a:stCxn id="719" idx="3"/>
          </p:cNvCxnSpPr>
          <p:nvPr/>
        </p:nvCxnSpPr>
        <p:spPr>
          <a:xfrm>
            <a:off x="2490836" y="3018813"/>
            <a:ext cx="216300" cy="6663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720" name="Google Shape;720;p20"/>
          <p:cNvCxnSpPr>
            <a:stCxn id="721" idx="1"/>
          </p:cNvCxnSpPr>
          <p:nvPr/>
        </p:nvCxnSpPr>
        <p:spPr>
          <a:xfrm flipH="1">
            <a:off x="4442630" y="4090275"/>
            <a:ext cx="2320200" cy="304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19" name="Google Shape;719;p20"/>
          <p:cNvSpPr txBox="1"/>
          <p:nvPr/>
        </p:nvSpPr>
        <p:spPr>
          <a:xfrm>
            <a:off x="121643" y="2326315"/>
            <a:ext cx="2369193" cy="1384995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Minimálnu a maximálnu x-ovú a y-ovú pozíciu prekážok určíme tak, aby sa nikdy nestalo, že sa zobrazia mimo našej obrazovky</a:t>
            </a:r>
            <a:endParaRPr/>
          </a:p>
        </p:txBody>
      </p:sp>
      <p:pic>
        <p:nvPicPr>
          <p:cNvPr id="722" name="Google Shape;722;p20" descr="Obrázok, na ktorom je text&#10;&#10;Automaticky generovaný pop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238" y="670097"/>
            <a:ext cx="1476601" cy="14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0"/>
          <p:cNvSpPr txBox="1"/>
          <p:nvPr/>
        </p:nvSpPr>
        <p:spPr>
          <a:xfrm>
            <a:off x="6762830" y="3505499"/>
            <a:ext cx="1934218" cy="116955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premennej timeBetweenSpawn nastavíme čas do objavenia sa ďalšej kométy</a:t>
            </a:r>
            <a:endParaRPr/>
          </a:p>
        </p:txBody>
      </p:sp>
      <p:cxnSp>
        <p:nvCxnSpPr>
          <p:cNvPr id="723" name="Google Shape;723;p20"/>
          <p:cNvCxnSpPr>
            <a:stCxn id="724" idx="1"/>
          </p:cNvCxnSpPr>
          <p:nvPr/>
        </p:nvCxnSpPr>
        <p:spPr>
          <a:xfrm flipH="1">
            <a:off x="4810729" y="2571750"/>
            <a:ext cx="1952100" cy="9972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24" name="Google Shape;724;p20"/>
          <p:cNvSpPr txBox="1"/>
          <p:nvPr/>
        </p:nvSpPr>
        <p:spPr>
          <a:xfrm>
            <a:off x="6762829" y="2202418"/>
            <a:ext cx="1934218" cy="738664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skriptu pridáme náš vytvorený prefab GameObject</a:t>
            </a:r>
            <a:endParaRPr/>
          </a:p>
        </p:txBody>
      </p:sp>
      <p:sp>
        <p:nvSpPr>
          <p:cNvPr id="725" name="Google Shape;725;p20"/>
          <p:cNvSpPr txBox="1"/>
          <p:nvPr/>
        </p:nvSpPr>
        <p:spPr>
          <a:xfrm>
            <a:off x="2413444" y="299978"/>
            <a:ext cx="4058549" cy="738664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Unity sme vytvorili nový Game object Spawn point, ktorý bude riadiť vytváranie komét, do neho sme vložili skript, kde sme určili premenné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1314941-DBC4-23A0-8487-010E1F348EF5}"/>
              </a:ext>
            </a:extLst>
          </p:cNvPr>
          <p:cNvGrpSpPr/>
          <p:nvPr/>
        </p:nvGrpSpPr>
        <p:grpSpPr>
          <a:xfrm>
            <a:off x="744298" y="619964"/>
            <a:ext cx="8133201" cy="4172320"/>
            <a:chOff x="430082" y="331206"/>
            <a:chExt cx="8133201" cy="4172320"/>
          </a:xfrm>
        </p:grpSpPr>
        <p:pic>
          <p:nvPicPr>
            <p:cNvPr id="730" name="Google Shape;730;p21"/>
            <p:cNvPicPr preferRelativeResize="0"/>
            <p:nvPr/>
          </p:nvPicPr>
          <p:blipFill rotWithShape="1">
            <a:blip r:embed="rId3">
              <a:alphaModFix/>
            </a:blip>
            <a:srcRect l="8552" t="14680" r="34924" b="27138"/>
            <a:stretch/>
          </p:blipFill>
          <p:spPr>
            <a:xfrm>
              <a:off x="2288422" y="909006"/>
              <a:ext cx="5743492" cy="3325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p21"/>
            <p:cNvSpPr/>
            <p:nvPr/>
          </p:nvSpPr>
          <p:spPr>
            <a:xfrm>
              <a:off x="2521347" y="1375693"/>
              <a:ext cx="1084040" cy="456100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2" name="Google Shape;732;p21"/>
            <p:cNvCxnSpPr>
              <a:stCxn id="733" idx="2"/>
            </p:cNvCxnSpPr>
            <p:nvPr/>
          </p:nvCxnSpPr>
          <p:spPr>
            <a:xfrm>
              <a:off x="2309204" y="854426"/>
              <a:ext cx="212100" cy="4899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733" name="Google Shape;733;p21"/>
            <p:cNvSpPr txBox="1"/>
            <p:nvPr/>
          </p:nvSpPr>
          <p:spPr>
            <a:xfrm>
              <a:off x="430082" y="331206"/>
              <a:ext cx="3758244" cy="523220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rgbClr val="9B33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Tieto premenné slúžia na ohraničenie priestoru pohybu kométy</a:t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2521346" y="1831793"/>
              <a:ext cx="1666979" cy="104533"/>
            </a:xfrm>
            <a:prstGeom prst="rect">
              <a:avLst/>
            </a:prstGeom>
            <a:noFill/>
            <a:ln w="25400" cap="flat" cmpd="sng">
              <a:solidFill>
                <a:srgbClr val="34EA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5" name="Google Shape;735;p21"/>
            <p:cNvCxnSpPr>
              <a:stCxn id="736" idx="1"/>
            </p:cNvCxnSpPr>
            <p:nvPr/>
          </p:nvCxnSpPr>
          <p:spPr>
            <a:xfrm flipH="1">
              <a:off x="4220311" y="1281670"/>
              <a:ext cx="339600" cy="495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736" name="Google Shape;736;p21"/>
            <p:cNvSpPr txBox="1"/>
            <p:nvPr/>
          </p:nvSpPr>
          <p:spPr>
            <a:xfrm>
              <a:off x="4559911" y="1050838"/>
              <a:ext cx="3567545" cy="461665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65B1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Premenná timeBetweenSpawn nám určuje aký dlhý čas prejde kým sa objaví ďalšia kométa</a:t>
              </a:r>
              <a:endParaRPr/>
            </a:p>
          </p:txBody>
        </p:sp>
        <p:sp>
          <p:nvSpPr>
            <p:cNvPr id="737" name="Google Shape;737;p21"/>
            <p:cNvSpPr txBox="1"/>
            <p:nvPr/>
          </p:nvSpPr>
          <p:spPr>
            <a:xfrm>
              <a:off x="3782808" y="3023343"/>
              <a:ext cx="4780475" cy="430887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rgbClr val="9B33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Generujeme hodnoty x a y - súradnice, kde sa objavia a následne budú pohybovať prekážky, keďže nechceme aby vznikali na rovnakej pozícii</a:t>
              </a: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2742363" y="3556293"/>
              <a:ext cx="2186134" cy="303686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9" name="Google Shape;739;p21"/>
            <p:cNvCxnSpPr>
              <a:stCxn id="740" idx="1"/>
            </p:cNvCxnSpPr>
            <p:nvPr/>
          </p:nvCxnSpPr>
          <p:spPr>
            <a:xfrm rot="10800000">
              <a:off x="3354794" y="4064127"/>
              <a:ext cx="2542800" cy="3009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740" name="Google Shape;740;p21"/>
            <p:cNvSpPr txBox="1"/>
            <p:nvPr/>
          </p:nvSpPr>
          <p:spPr>
            <a:xfrm>
              <a:off x="5897594" y="4226527"/>
              <a:ext cx="2134320" cy="276999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65B1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Vytvoríme inštanciu kométy</a:t>
              </a:r>
              <a:endParaRPr/>
            </a:p>
          </p:txBody>
        </p:sp>
        <p:cxnSp>
          <p:nvCxnSpPr>
            <p:cNvPr id="741" name="Google Shape;741;p21"/>
            <p:cNvCxnSpPr>
              <a:stCxn id="742" idx="3"/>
            </p:cNvCxnSpPr>
            <p:nvPr/>
          </p:nvCxnSpPr>
          <p:spPr>
            <a:xfrm rot="10800000" flipH="1">
              <a:off x="2192881" y="2434204"/>
              <a:ext cx="387000" cy="111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742" name="Google Shape;742;p21"/>
            <p:cNvSpPr txBox="1"/>
            <p:nvPr/>
          </p:nvSpPr>
          <p:spPr>
            <a:xfrm>
              <a:off x="432117" y="1760974"/>
              <a:ext cx="1760764" cy="156966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65B1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Vo funkcii Update() zisťujeme či je uplynulý čas väčší ako spawnTime, ak áno voláme funkciu na vytvorenie ďalšej kométy a aktualizujeme čas</a:t>
              </a: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FF0E91-B364-DDFD-A3BC-3D73EBBEBC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Trieda SpawnObstacles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22"/>
          <p:cNvPicPr preferRelativeResize="0"/>
          <p:nvPr/>
        </p:nvPicPr>
        <p:blipFill rotWithShape="1">
          <a:blip r:embed="rId3">
            <a:alphaModFix/>
          </a:blip>
          <a:srcRect l="68940" t="42819" r="130" b="8012"/>
          <a:stretch/>
        </p:blipFill>
        <p:spPr>
          <a:xfrm>
            <a:off x="2703811" y="1458243"/>
            <a:ext cx="3460563" cy="309434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22"/>
          <p:cNvSpPr txBox="1">
            <a:spLocks noGrp="1"/>
          </p:cNvSpPr>
          <p:nvPr>
            <p:ph type="ctrTitle"/>
          </p:nvPr>
        </p:nvSpPr>
        <p:spPr>
          <a:xfrm>
            <a:off x="394968" y="880443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Prekážky</a:t>
            </a:r>
            <a:br>
              <a:rPr lang="sk-SK"/>
            </a:br>
            <a:r>
              <a:rPr lang="sk-SK"/>
              <a:t>- mazanie</a:t>
            </a:r>
            <a:endParaRPr/>
          </a:p>
        </p:txBody>
      </p:sp>
      <p:cxnSp>
        <p:nvCxnSpPr>
          <p:cNvPr id="750" name="Google Shape;750;p22"/>
          <p:cNvCxnSpPr>
            <a:stCxn id="751" idx="3"/>
          </p:cNvCxnSpPr>
          <p:nvPr/>
        </p:nvCxnSpPr>
        <p:spPr>
          <a:xfrm rot="10800000" flipH="1">
            <a:off x="2490836" y="1988269"/>
            <a:ext cx="342300" cy="8151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52" name="Google Shape;752;p22"/>
          <p:cNvSpPr txBox="1"/>
          <p:nvPr/>
        </p:nvSpPr>
        <p:spPr>
          <a:xfrm>
            <a:off x="2404817" y="137953"/>
            <a:ext cx="4058549" cy="1169551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Unity sme vytvorili prefab – konštrukčnú časť prekážky, aby sme ju nemuseli mať priamo v scéne, ale aby sa pomocou skriptu Spawn object automaticky generovala a následne aj mazala za hranicami hracej plochy</a:t>
            </a:r>
            <a:endParaRPr/>
          </a:p>
        </p:txBody>
      </p:sp>
      <p:cxnSp>
        <p:nvCxnSpPr>
          <p:cNvPr id="753" name="Google Shape;753;p22"/>
          <p:cNvCxnSpPr>
            <a:stCxn id="754" idx="1"/>
          </p:cNvCxnSpPr>
          <p:nvPr/>
        </p:nvCxnSpPr>
        <p:spPr>
          <a:xfrm rot="10800000">
            <a:off x="3944266" y="1644582"/>
            <a:ext cx="2519100" cy="20337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51" name="Google Shape;751;p22"/>
          <p:cNvSpPr txBox="1"/>
          <p:nvPr/>
        </p:nvSpPr>
        <p:spPr>
          <a:xfrm>
            <a:off x="121643" y="2326315"/>
            <a:ext cx="2369193" cy="954107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Pridáme aj komponent Rigidbody na získavanie spúšťacích udalostí do „Obstacle“ scriptu </a:t>
            </a:r>
            <a:endParaRPr/>
          </a:p>
        </p:txBody>
      </p:sp>
      <p:sp>
        <p:nvSpPr>
          <p:cNvPr id="754" name="Google Shape;754;p22"/>
          <p:cNvSpPr txBox="1"/>
          <p:nvPr/>
        </p:nvSpPr>
        <p:spPr>
          <a:xfrm>
            <a:off x="6463366" y="3308950"/>
            <a:ext cx="2369193" cy="738664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Prefab našej prekážky obsahuje skript na jej mazanie - Obstacle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3"/>
          <p:cNvPicPr preferRelativeResize="0"/>
          <p:nvPr/>
        </p:nvPicPr>
        <p:blipFill rotWithShape="1">
          <a:blip r:embed="rId3">
            <a:alphaModFix/>
          </a:blip>
          <a:srcRect l="9242" t="13028" r="50000" b="42680"/>
          <a:stretch/>
        </p:blipFill>
        <p:spPr>
          <a:xfrm>
            <a:off x="1392614" y="669310"/>
            <a:ext cx="5243947" cy="320552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3"/>
          <p:cNvSpPr txBox="1">
            <a:spLocks noGrp="1"/>
          </p:cNvSpPr>
          <p:nvPr>
            <p:ph type="ctrTitle"/>
          </p:nvPr>
        </p:nvSpPr>
        <p:spPr>
          <a:xfrm>
            <a:off x="6761747" y="458176"/>
            <a:ext cx="1652108" cy="193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Prekážky</a:t>
            </a:r>
            <a:br>
              <a:rPr lang="sk-SK" dirty="0"/>
            </a:br>
            <a:r>
              <a:rPr lang="sk-SK" dirty="0"/>
              <a:t>- mazanie – trieda Obstacle</a:t>
            </a:r>
            <a:endParaRPr dirty="0"/>
          </a:p>
        </p:txBody>
      </p:sp>
      <p:cxnSp>
        <p:nvCxnSpPr>
          <p:cNvPr id="761" name="Google Shape;761;p23"/>
          <p:cNvCxnSpPr>
            <a:stCxn id="762" idx="1"/>
          </p:cNvCxnSpPr>
          <p:nvPr/>
        </p:nvCxnSpPr>
        <p:spPr>
          <a:xfrm rot="10800000">
            <a:off x="3998815" y="3466464"/>
            <a:ext cx="2334000" cy="6195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62" name="Google Shape;762;p23"/>
          <p:cNvSpPr txBox="1"/>
          <p:nvPr/>
        </p:nvSpPr>
        <p:spPr>
          <a:xfrm>
            <a:off x="6332815" y="3393466"/>
            <a:ext cx="2369193" cy="1384995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Testujeme, či naša prekážka narazí na okraj, ktorý sme špecifikovali pomocou Box collideru a ak nastane zrážka, prekážka bude zmazaná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483245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sk-SK" dirty="0"/>
              <a:t>KÓD – TRIEDY A METÓDY</a:t>
            </a:r>
            <a:endParaRPr dirty="0"/>
          </a:p>
        </p:txBody>
      </p:sp>
      <p:sp>
        <p:nvSpPr>
          <p:cNvPr id="344" name="Google Shape;344;p2"/>
          <p:cNvSpPr txBox="1">
            <a:spLocks noGrp="1"/>
          </p:cNvSpPr>
          <p:nvPr>
            <p:ph type="title" idx="2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sk-SK">
                <a:latin typeface="Barlow Condensed"/>
                <a:ea typeface="Barlow Condensed"/>
                <a:cs typeface="Barlow Condensed"/>
                <a:sym typeface="Barlow Condensed"/>
              </a:rPr>
              <a:t>01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45" name="Google Shape;345;p2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483245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sk-SK" dirty="0"/>
              <a:t>POPIS</a:t>
            </a:r>
            <a:endParaRPr dirty="0"/>
          </a:p>
        </p:txBody>
      </p:sp>
      <p:sp>
        <p:nvSpPr>
          <p:cNvPr id="346" name="Google Shape;346;p2"/>
          <p:cNvSpPr txBox="1">
            <a:spLocks noGrp="1"/>
          </p:cNvSpPr>
          <p:nvPr>
            <p:ph type="title" idx="4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sk-SK">
                <a:latin typeface="Barlow Condensed"/>
                <a:ea typeface="Barlow Condensed"/>
                <a:cs typeface="Barlow Condensed"/>
                <a:sym typeface="Barlow Condensed"/>
              </a:rPr>
              <a:t>02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47" name="Google Shape;347;p2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483245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sk-SK" dirty="0"/>
              <a:t>HIERARCHIA</a:t>
            </a:r>
            <a:endParaRPr dirty="0"/>
          </a:p>
        </p:txBody>
      </p:sp>
      <p:sp>
        <p:nvSpPr>
          <p:cNvPr id="348" name="Google Shape;348;p2"/>
          <p:cNvSpPr txBox="1">
            <a:spLocks noGrp="1"/>
          </p:cNvSpPr>
          <p:nvPr>
            <p:ph type="title" idx="6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sk-SK">
                <a:latin typeface="Barlow Condensed"/>
                <a:ea typeface="Barlow Condensed"/>
                <a:cs typeface="Barlow Condensed"/>
                <a:sym typeface="Barlow Condensed"/>
              </a:rPr>
              <a:t>03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49" name="Google Shape;349;p2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483245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sk-SK" dirty="0"/>
              <a:t>UKÁŽKY</a:t>
            </a:r>
            <a:endParaRPr dirty="0"/>
          </a:p>
        </p:txBody>
      </p:sp>
      <p:sp>
        <p:nvSpPr>
          <p:cNvPr id="350" name="Google Shape;350;p2"/>
          <p:cNvSpPr txBox="1">
            <a:spLocks noGrp="1"/>
          </p:cNvSpPr>
          <p:nvPr>
            <p:ph type="title" idx="8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sk-SK">
                <a:latin typeface="Barlow Condensed"/>
                <a:ea typeface="Barlow Condensed"/>
                <a:cs typeface="Barlow Condensed"/>
                <a:sym typeface="Barlow Condensed"/>
              </a:rPr>
              <a:t>04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1" name="Google Shape;351;p2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2737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sk-SK" dirty="0">
                <a:solidFill>
                  <a:schemeClr val="accent1"/>
                </a:solidFill>
              </a:rPr>
              <a:t>Obsah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6"/>
          <p:cNvSpPr txBox="1">
            <a:spLocks noGrp="1"/>
          </p:cNvSpPr>
          <p:nvPr>
            <p:ph type="ctrTitle"/>
          </p:nvPr>
        </p:nvSpPr>
        <p:spPr>
          <a:xfrm>
            <a:off x="394968" y="880443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Game Over</a:t>
            </a:r>
            <a:br>
              <a:rPr lang="sk-SK"/>
            </a:br>
            <a:r>
              <a:rPr lang="sk-SK"/>
              <a:t> panel</a:t>
            </a:r>
            <a:endParaRPr/>
          </a:p>
        </p:txBody>
      </p:sp>
      <p:sp>
        <p:nvSpPr>
          <p:cNvPr id="810" name="Google Shape;810;p26"/>
          <p:cNvSpPr txBox="1"/>
          <p:nvPr/>
        </p:nvSpPr>
        <p:spPr>
          <a:xfrm>
            <a:off x="525520" y="345247"/>
            <a:ext cx="1526292" cy="307777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Dizajn panela</a:t>
            </a:r>
            <a:endParaRPr/>
          </a:p>
        </p:txBody>
      </p:sp>
      <p:pic>
        <p:nvPicPr>
          <p:cNvPr id="812" name="Google Shape;812;p26"/>
          <p:cNvPicPr preferRelativeResize="0"/>
          <p:nvPr/>
        </p:nvPicPr>
        <p:blipFill rotWithShape="1">
          <a:blip r:embed="rId3">
            <a:alphaModFix/>
          </a:blip>
          <a:srcRect l="68924" t="9036" r="-2805" b="7847"/>
          <a:stretch/>
        </p:blipFill>
        <p:spPr>
          <a:xfrm>
            <a:off x="2810192" y="74209"/>
            <a:ext cx="3619893" cy="499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6"/>
          <p:cNvPicPr preferRelativeResize="0"/>
          <p:nvPr/>
        </p:nvPicPr>
        <p:blipFill rotWithShape="1">
          <a:blip r:embed="rId4">
            <a:alphaModFix/>
          </a:blip>
          <a:srcRect l="3568" t="18841" r="85506" b="70060"/>
          <a:stretch/>
        </p:blipFill>
        <p:spPr>
          <a:xfrm>
            <a:off x="184486" y="2340590"/>
            <a:ext cx="2208361" cy="1261813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26"/>
          <p:cNvSpPr txBox="1"/>
          <p:nvPr/>
        </p:nvSpPr>
        <p:spPr>
          <a:xfrm>
            <a:off x="6697130" y="2275062"/>
            <a:ext cx="1526292" cy="224676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Panel obsahuje reštartovacie tlačidlo, tlačidlo na návrat do domovskej obrazovky a tlačidlo na vypnutie, resp. zapnutie hudby v pozadí</a:t>
            </a:r>
            <a:endParaRPr/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5B0A29FA-4425-5AD3-79F5-A0C82C304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91" y="496368"/>
            <a:ext cx="1923750" cy="19237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7"/>
          <p:cNvSpPr txBox="1">
            <a:spLocks noGrp="1"/>
          </p:cNvSpPr>
          <p:nvPr>
            <p:ph type="ctrTitle"/>
          </p:nvPr>
        </p:nvSpPr>
        <p:spPr>
          <a:xfrm>
            <a:off x="394968" y="880443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Game Over</a:t>
            </a:r>
            <a:br>
              <a:rPr lang="sk-SK"/>
            </a:br>
            <a:r>
              <a:rPr lang="sk-SK"/>
              <a:t> panel</a:t>
            </a:r>
            <a:endParaRPr/>
          </a:p>
        </p:txBody>
      </p:sp>
      <p:pic>
        <p:nvPicPr>
          <p:cNvPr id="820" name="Google Shape;820;p27"/>
          <p:cNvPicPr preferRelativeResize="0"/>
          <p:nvPr/>
        </p:nvPicPr>
        <p:blipFill rotWithShape="1">
          <a:blip r:embed="rId3">
            <a:alphaModFix/>
          </a:blip>
          <a:srcRect l="68961" t="10000" r="131" b="22571"/>
          <a:stretch/>
        </p:blipFill>
        <p:spPr>
          <a:xfrm>
            <a:off x="3145695" y="511791"/>
            <a:ext cx="3617134" cy="443893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27"/>
          <p:cNvSpPr txBox="1"/>
          <p:nvPr/>
        </p:nvSpPr>
        <p:spPr>
          <a:xfrm>
            <a:off x="6994121" y="3570697"/>
            <a:ext cx="1934218" cy="738664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 kliknutí na tlačidlo restart zabezpečí obnovenie aplikácie</a:t>
            </a:r>
            <a:endParaRPr/>
          </a:p>
        </p:txBody>
      </p:sp>
      <p:cxnSp>
        <p:nvCxnSpPr>
          <p:cNvPr id="822" name="Google Shape;822;p27"/>
          <p:cNvCxnSpPr>
            <a:stCxn id="821" idx="1"/>
          </p:cNvCxnSpPr>
          <p:nvPr/>
        </p:nvCxnSpPr>
        <p:spPr>
          <a:xfrm flipH="1">
            <a:off x="5279321" y="3940029"/>
            <a:ext cx="1714800" cy="2523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10369E-0224-6C89-1890-B117A9CF5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42" y="880443"/>
            <a:ext cx="2814133" cy="15829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28"/>
          <p:cNvPicPr preferRelativeResize="0"/>
          <p:nvPr/>
        </p:nvPicPr>
        <p:blipFill rotWithShape="1">
          <a:blip r:embed="rId3">
            <a:alphaModFix/>
          </a:blip>
          <a:srcRect l="6061" t="12122" r="49167" b="21552"/>
          <a:stretch/>
        </p:blipFill>
        <p:spPr>
          <a:xfrm>
            <a:off x="442262" y="229172"/>
            <a:ext cx="4994563" cy="4161934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28"/>
          <p:cNvSpPr txBox="1">
            <a:spLocks noGrp="1"/>
          </p:cNvSpPr>
          <p:nvPr>
            <p:ph type="ctrTitle"/>
          </p:nvPr>
        </p:nvSpPr>
        <p:spPr>
          <a:xfrm>
            <a:off x="442262" y="471006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Trieda GameOver</a:t>
            </a:r>
            <a:endParaRPr dirty="0"/>
          </a:p>
        </p:txBody>
      </p:sp>
      <p:cxnSp>
        <p:nvCxnSpPr>
          <p:cNvPr id="830" name="Google Shape;830;p28"/>
          <p:cNvCxnSpPr>
            <a:stCxn id="831" idx="1"/>
          </p:cNvCxnSpPr>
          <p:nvPr/>
        </p:nvCxnSpPr>
        <p:spPr>
          <a:xfrm rot="10800000">
            <a:off x="4655083" y="3041150"/>
            <a:ext cx="1932900" cy="4698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832" name="Google Shape;832;p28"/>
          <p:cNvCxnSpPr>
            <a:stCxn id="833" idx="1"/>
          </p:cNvCxnSpPr>
          <p:nvPr/>
        </p:nvCxnSpPr>
        <p:spPr>
          <a:xfrm flipH="1">
            <a:off x="4496944" y="1801670"/>
            <a:ext cx="2106600" cy="122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833" name="Google Shape;833;p28"/>
          <p:cNvSpPr txBox="1"/>
          <p:nvPr/>
        </p:nvSpPr>
        <p:spPr>
          <a:xfrm>
            <a:off x="6603544" y="1001451"/>
            <a:ext cx="1934218" cy="1600438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 nenájdeme hráča prideleného tagu „Player“, panel gameOver nastavujeme na true, čiže bude viditeľný na obrazovke</a:t>
            </a:r>
            <a:endParaRPr/>
          </a:p>
        </p:txBody>
      </p:sp>
      <p:sp>
        <p:nvSpPr>
          <p:cNvPr id="831" name="Google Shape;831;p28"/>
          <p:cNvSpPr txBox="1"/>
          <p:nvPr/>
        </p:nvSpPr>
        <p:spPr>
          <a:xfrm>
            <a:off x="6587983" y="2926174"/>
            <a:ext cx="2024640" cy="116955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Funkcia Restart slúži na obnovenie hry, ak teda užívateľ klikne na Restart, začína hrať odznova</a:t>
            </a:r>
            <a:endParaRPr/>
          </a:p>
        </p:txBody>
      </p:sp>
      <p:cxnSp>
        <p:nvCxnSpPr>
          <p:cNvPr id="834" name="Google Shape;834;p28"/>
          <p:cNvCxnSpPr>
            <a:stCxn id="835" idx="1"/>
          </p:cNvCxnSpPr>
          <p:nvPr/>
        </p:nvCxnSpPr>
        <p:spPr>
          <a:xfrm rot="10800000">
            <a:off x="3132067" y="3914106"/>
            <a:ext cx="616200" cy="4770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835" name="Google Shape;835;p28"/>
          <p:cNvSpPr txBox="1"/>
          <p:nvPr/>
        </p:nvSpPr>
        <p:spPr>
          <a:xfrm>
            <a:off x="3748267" y="3914052"/>
            <a:ext cx="1934218" cy="954107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Metóda Home nás podľa sceneID vráti späť na domovskú obrazovku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Game over a trieda Obstacle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6D6C06-14FD-1458-A239-39B15D9C9880}"/>
              </a:ext>
            </a:extLst>
          </p:cNvPr>
          <p:cNvGrpSpPr/>
          <p:nvPr/>
        </p:nvGrpSpPr>
        <p:grpSpPr>
          <a:xfrm>
            <a:off x="483679" y="972874"/>
            <a:ext cx="7513712" cy="4080390"/>
            <a:chOff x="1269743" y="114622"/>
            <a:chExt cx="7513712" cy="4080390"/>
          </a:xfrm>
        </p:grpSpPr>
        <p:pic>
          <p:nvPicPr>
            <p:cNvPr id="840" name="Google Shape;840;p29"/>
            <p:cNvPicPr preferRelativeResize="0"/>
            <p:nvPr/>
          </p:nvPicPr>
          <p:blipFill rotWithShape="1">
            <a:blip r:embed="rId3">
              <a:alphaModFix/>
            </a:blip>
            <a:srcRect l="9242" t="13028" r="50000" b="30590"/>
            <a:stretch/>
          </p:blipFill>
          <p:spPr>
            <a:xfrm>
              <a:off x="1269743" y="114622"/>
              <a:ext cx="5243947" cy="40803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42" name="Google Shape;842;p29"/>
            <p:cNvCxnSpPr>
              <a:cxnSpLocks/>
              <a:stCxn id="843" idx="1"/>
            </p:cNvCxnSpPr>
            <p:nvPr/>
          </p:nvCxnSpPr>
          <p:spPr>
            <a:xfrm flipH="1">
              <a:off x="4146885" y="2395900"/>
              <a:ext cx="2611930" cy="981477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843" name="Google Shape;843;p29"/>
            <p:cNvSpPr txBox="1"/>
            <p:nvPr/>
          </p:nvSpPr>
          <p:spPr>
            <a:xfrm>
              <a:off x="6758815" y="1918846"/>
              <a:ext cx="2024640" cy="954107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65B1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Zisťujeme, či hráč narazil na prekážku, ak áno zmažeme objekt hráča – Game Over</a:t>
              </a:r>
              <a:endParaRPr dirty="0"/>
            </a:p>
          </p:txBody>
        </p:sp>
        <p:cxnSp>
          <p:nvCxnSpPr>
            <p:cNvPr id="844" name="Google Shape;844;p29"/>
            <p:cNvCxnSpPr>
              <a:cxnSpLocks/>
              <a:stCxn id="845" idx="1"/>
            </p:cNvCxnSpPr>
            <p:nvPr/>
          </p:nvCxnSpPr>
          <p:spPr>
            <a:xfrm flipH="1">
              <a:off x="5181601" y="937369"/>
              <a:ext cx="1577214" cy="883411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845" name="Google Shape;845;p29"/>
            <p:cNvSpPr txBox="1"/>
            <p:nvPr/>
          </p:nvSpPr>
          <p:spPr>
            <a:xfrm>
              <a:off x="6758815" y="460315"/>
              <a:ext cx="2024640" cy="954107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9B33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 premennej player pridáme objekt podľa prideleného tagu „Player“</a:t>
              </a:r>
              <a:endParaRPr dirty="0"/>
            </a:p>
          </p:txBody>
        </p:sp>
      </p:grp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1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Trieda ScoreManager</a:t>
            </a:r>
            <a:endParaRPr dirty="0"/>
          </a:p>
        </p:txBody>
      </p:sp>
      <p:sp>
        <p:nvSpPr>
          <p:cNvPr id="888" name="Google Shape;888;p31"/>
          <p:cNvSpPr txBox="1"/>
          <p:nvPr/>
        </p:nvSpPr>
        <p:spPr>
          <a:xfrm>
            <a:off x="406577" y="724567"/>
            <a:ext cx="1934218" cy="738664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Prácu a manažovanie skóre má na starosti trieda Score Manager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56F398-0256-5C05-8F78-182367842E8B}"/>
              </a:ext>
            </a:extLst>
          </p:cNvPr>
          <p:cNvGrpSpPr/>
          <p:nvPr/>
        </p:nvGrpSpPr>
        <p:grpSpPr>
          <a:xfrm>
            <a:off x="406577" y="1042236"/>
            <a:ext cx="8470922" cy="4013134"/>
            <a:chOff x="-108921" y="303572"/>
            <a:chExt cx="8470922" cy="4013134"/>
          </a:xfrm>
        </p:grpSpPr>
        <p:pic>
          <p:nvPicPr>
            <p:cNvPr id="885" name="Google Shape;885;p31"/>
            <p:cNvPicPr preferRelativeResize="0"/>
            <p:nvPr/>
          </p:nvPicPr>
          <p:blipFill rotWithShape="1">
            <a:blip r:embed="rId3">
              <a:alphaModFix/>
            </a:blip>
            <a:srcRect l="6045" t="12869" r="52227" b="9107"/>
            <a:stretch/>
          </p:blipFill>
          <p:spPr>
            <a:xfrm>
              <a:off x="2200719" y="303572"/>
              <a:ext cx="3815532" cy="4013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" name="Google Shape;887;p31"/>
            <p:cNvSpPr txBox="1"/>
            <p:nvPr/>
          </p:nvSpPr>
          <p:spPr>
            <a:xfrm>
              <a:off x="4869770" y="841796"/>
              <a:ext cx="1934218" cy="73866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65B1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Najvyššie skóre uchovávame v premennej highScore</a:t>
              </a:r>
              <a:endParaRPr/>
            </a:p>
          </p:txBody>
        </p:sp>
        <p:cxnSp>
          <p:nvCxnSpPr>
            <p:cNvPr id="889" name="Google Shape;889;p31"/>
            <p:cNvCxnSpPr>
              <a:cxnSpLocks/>
              <a:stCxn id="890" idx="3"/>
            </p:cNvCxnSpPr>
            <p:nvPr/>
          </p:nvCxnSpPr>
          <p:spPr>
            <a:xfrm>
              <a:off x="1825297" y="2413750"/>
              <a:ext cx="763352" cy="584775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890" name="Google Shape;890;p31"/>
            <p:cNvSpPr txBox="1"/>
            <p:nvPr/>
          </p:nvSpPr>
          <p:spPr>
            <a:xfrm>
              <a:off x="-108921" y="1828974"/>
              <a:ext cx="1934218" cy="1169551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65B1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Naše najvyššie skóre ukladáme pomocou PlayerPrefs a má tam svoj špecifický kľuč na rozoznanie</a:t>
              </a:r>
              <a:endParaRPr dirty="0"/>
            </a:p>
          </p:txBody>
        </p:sp>
        <p:cxnSp>
          <p:nvCxnSpPr>
            <p:cNvPr id="891" name="Google Shape;891;p31"/>
            <p:cNvCxnSpPr>
              <a:stCxn id="892" idx="1"/>
            </p:cNvCxnSpPr>
            <p:nvPr/>
          </p:nvCxnSpPr>
          <p:spPr>
            <a:xfrm rot="10800000">
              <a:off x="4217083" y="1787918"/>
              <a:ext cx="2210700" cy="12120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893" name="Google Shape;893;p31"/>
            <p:cNvCxnSpPr>
              <a:stCxn id="892" idx="1"/>
            </p:cNvCxnSpPr>
            <p:nvPr/>
          </p:nvCxnSpPr>
          <p:spPr>
            <a:xfrm rot="10800000">
              <a:off x="5322583" y="2571818"/>
              <a:ext cx="1105200" cy="4281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892" name="Google Shape;892;p31"/>
            <p:cNvSpPr txBox="1"/>
            <p:nvPr/>
          </p:nvSpPr>
          <p:spPr>
            <a:xfrm>
              <a:off x="6427783" y="2199699"/>
              <a:ext cx="1934218" cy="1600438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9B33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Podľa skóre ďalej prispôsobujeme rýchlosť pohybu hry a preto ho potrebujeme posunúť ďalším triedam na spracovanie</a:t>
              </a:r>
              <a:endParaRPr/>
            </a:p>
          </p:txBody>
        </p:sp>
        <p:cxnSp>
          <p:nvCxnSpPr>
            <p:cNvPr id="894" name="Google Shape;894;p31"/>
            <p:cNvCxnSpPr>
              <a:stCxn id="887" idx="1"/>
            </p:cNvCxnSpPr>
            <p:nvPr/>
          </p:nvCxnSpPr>
          <p:spPr>
            <a:xfrm flipH="1">
              <a:off x="3418670" y="1211128"/>
              <a:ext cx="14511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</p:grp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2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ScoreManager</a:t>
            </a:r>
            <a:endParaRPr dirty="0"/>
          </a:p>
        </p:txBody>
      </p:sp>
      <p:pic>
        <p:nvPicPr>
          <p:cNvPr id="901" name="Google Shape;901;p32"/>
          <p:cNvPicPr preferRelativeResize="0"/>
          <p:nvPr/>
        </p:nvPicPr>
        <p:blipFill rotWithShape="1">
          <a:blip r:embed="rId3">
            <a:alphaModFix/>
          </a:blip>
          <a:srcRect l="6268" t="16186" r="57164" b="21327"/>
          <a:stretch/>
        </p:blipFill>
        <p:spPr>
          <a:xfrm>
            <a:off x="3143098" y="149135"/>
            <a:ext cx="4137474" cy="3977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p32"/>
          <p:cNvCxnSpPr/>
          <p:nvPr/>
        </p:nvCxnSpPr>
        <p:spPr>
          <a:xfrm rot="10800000">
            <a:off x="5262919" y="825690"/>
            <a:ext cx="1907431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903" name="Google Shape;903;p32"/>
          <p:cNvSpPr txBox="1"/>
          <p:nvPr/>
        </p:nvSpPr>
        <p:spPr>
          <a:xfrm>
            <a:off x="7070439" y="537218"/>
            <a:ext cx="1934218" cy="1600438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Za každú úspešne zvládnutú sekundu sa nám pripočíta bod do našeho skóre, to zobrazujeme v hornej časti našej hracej plochy</a:t>
            </a:r>
            <a:endParaRPr/>
          </a:p>
        </p:txBody>
      </p:sp>
      <p:sp>
        <p:nvSpPr>
          <p:cNvPr id="904" name="Google Shape;904;p32"/>
          <p:cNvSpPr txBox="1"/>
          <p:nvPr/>
        </p:nvSpPr>
        <p:spPr>
          <a:xfrm>
            <a:off x="205351" y="2571750"/>
            <a:ext cx="2725822" cy="954107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Najvyššie skóre zobrazujeme v domovskej obrazovke a taktiež po prehre hráča v Game over paneli</a:t>
            </a:r>
            <a:endParaRPr/>
          </a:p>
        </p:txBody>
      </p:sp>
      <p:sp>
        <p:nvSpPr>
          <p:cNvPr id="905" name="Google Shape;905;p32"/>
          <p:cNvSpPr txBox="1"/>
          <p:nvPr/>
        </p:nvSpPr>
        <p:spPr>
          <a:xfrm>
            <a:off x="3585868" y="3911814"/>
            <a:ext cx="2703944" cy="116955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Metóda Load slúži na stiahnutie uložených informácií, načítanie a zobrazenie skóre, metóda Save ho zase zakaždým uloží do pamäte</a:t>
            </a:r>
            <a:endParaRPr/>
          </a:p>
        </p:txBody>
      </p:sp>
      <p:sp>
        <p:nvSpPr>
          <p:cNvPr id="906" name="Google Shape;906;p32"/>
          <p:cNvSpPr txBox="1"/>
          <p:nvPr/>
        </p:nvSpPr>
        <p:spPr>
          <a:xfrm>
            <a:off x="600502" y="1164248"/>
            <a:ext cx="2360868" cy="116955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Updatujeme a dávame ostatným metódam, ktoré to potrebujú, vedieť o každej zmene a stave skóre</a:t>
            </a:r>
            <a:endParaRPr/>
          </a:p>
        </p:txBody>
      </p:sp>
      <p:cxnSp>
        <p:nvCxnSpPr>
          <p:cNvPr id="907" name="Google Shape;907;p32"/>
          <p:cNvCxnSpPr>
            <a:stCxn id="906" idx="3"/>
          </p:cNvCxnSpPr>
          <p:nvPr/>
        </p:nvCxnSpPr>
        <p:spPr>
          <a:xfrm rot="10800000" flipH="1">
            <a:off x="2961370" y="1216824"/>
            <a:ext cx="819000" cy="532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908" name="Google Shape;908;p32"/>
          <p:cNvSpPr/>
          <p:nvPr/>
        </p:nvSpPr>
        <p:spPr>
          <a:xfrm>
            <a:off x="3828197" y="996287"/>
            <a:ext cx="1807520" cy="470841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0FA75-4F51-11EB-AAEB-FAB6495C1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16" y="3614509"/>
            <a:ext cx="2553891" cy="146685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3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Zrýchľovanie pohybu – trieda Player</a:t>
            </a:r>
            <a:endParaRPr dirty="0"/>
          </a:p>
        </p:txBody>
      </p:sp>
      <p:sp>
        <p:nvSpPr>
          <p:cNvPr id="914" name="Google Shape;914;p33"/>
          <p:cNvSpPr txBox="1"/>
          <p:nvPr/>
        </p:nvSpPr>
        <p:spPr>
          <a:xfrm>
            <a:off x="266501" y="134285"/>
            <a:ext cx="1934218" cy="3754874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Pohyb a teda obtiažnosť hry určujume podľa skóre, ktoré dostávame z triedy Score Manager, pre optimálne zvyšovanie obtiažnosti meníme rýchlosť pohybu hráča zhora nadol (pri vyššej rýchlosti potrebuje rýchlejšiu reakciu), zvyšujeme rýchlosť pohybu kamery a pozadia a meníme frekvenciu prekážok</a:t>
            </a:r>
            <a:endParaRPr/>
          </a:p>
        </p:txBody>
      </p:sp>
      <p:pic>
        <p:nvPicPr>
          <p:cNvPr id="915" name="Google Shape;915;p33"/>
          <p:cNvPicPr preferRelativeResize="0"/>
          <p:nvPr/>
        </p:nvPicPr>
        <p:blipFill rotWithShape="1">
          <a:blip r:embed="rId3">
            <a:alphaModFix/>
          </a:blip>
          <a:srcRect l="6493" t="13134" r="57612" b="9106"/>
          <a:stretch/>
        </p:blipFill>
        <p:spPr>
          <a:xfrm>
            <a:off x="2673108" y="1046250"/>
            <a:ext cx="3282286" cy="3999486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33"/>
          <p:cNvSpPr txBox="1"/>
          <p:nvPr/>
        </p:nvSpPr>
        <p:spPr>
          <a:xfrm>
            <a:off x="5430828" y="1289796"/>
            <a:ext cx="1934218" cy="52322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Použivame metódu UpdateScore(score);</a:t>
            </a:r>
            <a:endParaRPr/>
          </a:p>
        </p:txBody>
      </p:sp>
      <p:cxnSp>
        <p:nvCxnSpPr>
          <p:cNvPr id="917" name="Google Shape;917;p33"/>
          <p:cNvCxnSpPr>
            <a:stCxn id="918" idx="1"/>
          </p:cNvCxnSpPr>
          <p:nvPr/>
        </p:nvCxnSpPr>
        <p:spPr>
          <a:xfrm rot="10800000">
            <a:off x="5506992" y="4547904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918" name="Google Shape;918;p33"/>
          <p:cNvSpPr txBox="1"/>
          <p:nvPr/>
        </p:nvSpPr>
        <p:spPr>
          <a:xfrm>
            <a:off x="5838492" y="4178572"/>
            <a:ext cx="1934218" cy="738664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 každej zmene skóre zyvšujeme rýchlosť</a:t>
            </a:r>
            <a:endParaRPr/>
          </a:p>
        </p:txBody>
      </p:sp>
      <p:sp>
        <p:nvSpPr>
          <p:cNvPr id="919" name="Google Shape;919;p33"/>
          <p:cNvSpPr/>
          <p:nvPr/>
        </p:nvSpPr>
        <p:spPr>
          <a:xfrm>
            <a:off x="2893325" y="3964675"/>
            <a:ext cx="2496645" cy="1023578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4"/>
          <p:cNvSpPr txBox="1">
            <a:spLocks noGrp="1"/>
          </p:cNvSpPr>
          <p:nvPr>
            <p:ph type="ctrTitle"/>
          </p:nvPr>
        </p:nvSpPr>
        <p:spPr>
          <a:xfrm flipH="1">
            <a:off x="770700" y="1128171"/>
            <a:ext cx="380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Zrýchľovanie pohybu – triedy LoopingBackground a CameraMovement</a:t>
            </a:r>
            <a:endParaRPr dirty="0"/>
          </a:p>
        </p:txBody>
      </p:sp>
      <p:pic>
        <p:nvPicPr>
          <p:cNvPr id="925" name="Google Shape;925;p34"/>
          <p:cNvPicPr preferRelativeResize="0"/>
          <p:nvPr/>
        </p:nvPicPr>
        <p:blipFill rotWithShape="1">
          <a:blip r:embed="rId3">
            <a:alphaModFix/>
          </a:blip>
          <a:srcRect l="6343" t="12869" r="44701" b="31940"/>
          <a:stretch/>
        </p:blipFill>
        <p:spPr>
          <a:xfrm>
            <a:off x="218364" y="1890215"/>
            <a:ext cx="4799287" cy="30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4"/>
          <p:cNvPicPr preferRelativeResize="0"/>
          <p:nvPr/>
        </p:nvPicPr>
        <p:blipFill rotWithShape="1">
          <a:blip r:embed="rId4">
            <a:alphaModFix/>
          </a:blip>
          <a:srcRect l="6418" t="12869" r="53880" b="35256"/>
          <a:stretch/>
        </p:blipFill>
        <p:spPr>
          <a:xfrm>
            <a:off x="4846196" y="122829"/>
            <a:ext cx="4140960" cy="3043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7" name="Google Shape;927;p34"/>
          <p:cNvCxnSpPr>
            <a:stCxn id="928" idx="0"/>
          </p:cNvCxnSpPr>
          <p:nvPr/>
        </p:nvCxnSpPr>
        <p:spPr>
          <a:xfrm rot="10800000" flipH="1">
            <a:off x="5231054" y="2825092"/>
            <a:ext cx="384900" cy="8181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929" name="Google Shape;929;p34"/>
          <p:cNvCxnSpPr>
            <a:stCxn id="928" idx="1"/>
          </p:cNvCxnSpPr>
          <p:nvPr/>
        </p:nvCxnSpPr>
        <p:spPr>
          <a:xfrm rot="10800000">
            <a:off x="3234645" y="4189890"/>
            <a:ext cx="1029300" cy="1458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928" name="Google Shape;928;p34"/>
          <p:cNvSpPr txBox="1"/>
          <p:nvPr/>
        </p:nvSpPr>
        <p:spPr>
          <a:xfrm>
            <a:off x="4263945" y="3643192"/>
            <a:ext cx="1934218" cy="1384995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Podobne ako v triede Player, aj v triedach LoopingBackgroud a CameraMovement, využívame metódu UpdateScore</a:t>
            </a:r>
            <a:endParaRPr/>
          </a:p>
        </p:txBody>
      </p:sp>
      <p:sp>
        <p:nvSpPr>
          <p:cNvPr id="930" name="Google Shape;930;p34"/>
          <p:cNvSpPr/>
          <p:nvPr/>
        </p:nvSpPr>
        <p:spPr>
          <a:xfrm>
            <a:off x="470848" y="3582538"/>
            <a:ext cx="2702256" cy="1166884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34"/>
          <p:cNvSpPr/>
          <p:nvPr/>
        </p:nvSpPr>
        <p:spPr>
          <a:xfrm>
            <a:off x="5111087" y="1835624"/>
            <a:ext cx="2859206" cy="1214651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5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Zrýchľovanie pohybu – trieda SpawnObstacels</a:t>
            </a:r>
            <a:endParaRPr dirty="0"/>
          </a:p>
        </p:txBody>
      </p:sp>
      <p:pic>
        <p:nvPicPr>
          <p:cNvPr id="937" name="Google Shape;937;p35"/>
          <p:cNvPicPr preferRelativeResize="0"/>
          <p:nvPr/>
        </p:nvPicPr>
        <p:blipFill rotWithShape="1">
          <a:blip r:embed="rId3">
            <a:alphaModFix/>
          </a:blip>
          <a:srcRect l="6119" t="12827" r="43955" b="11242"/>
          <a:stretch/>
        </p:blipFill>
        <p:spPr>
          <a:xfrm>
            <a:off x="3678072" y="1046250"/>
            <a:ext cx="4565176" cy="3905457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35"/>
          <p:cNvSpPr txBox="1"/>
          <p:nvPr/>
        </p:nvSpPr>
        <p:spPr>
          <a:xfrm>
            <a:off x="224627" y="1124410"/>
            <a:ext cx="2876595" cy="1169511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triede SpawnObstacles v metóde UpdateScore postupne zmenšujeme čas, ktorý má uplynúť medzi vytváraním sa prekážok</a:t>
            </a:r>
            <a:endParaRPr dirty="0"/>
          </a:p>
        </p:txBody>
      </p:sp>
      <p:cxnSp>
        <p:nvCxnSpPr>
          <p:cNvPr id="939" name="Google Shape;939;p35"/>
          <p:cNvCxnSpPr/>
          <p:nvPr/>
        </p:nvCxnSpPr>
        <p:spPr>
          <a:xfrm>
            <a:off x="3295935" y="3678071"/>
            <a:ext cx="573205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940" name="Google Shape;940;p35"/>
          <p:cNvSpPr txBox="1"/>
          <p:nvPr/>
        </p:nvSpPr>
        <p:spPr>
          <a:xfrm>
            <a:off x="1492083" y="2468817"/>
            <a:ext cx="1934218" cy="181588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Čas zmešujeme len ak je skóre menšie alebo rovné 15, potom čas medzi</a:t>
            </a:r>
            <a:r>
              <a:rPr lang="sk-SK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k-SK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vytvorením prekážok ostáva rovnaký a zvyšuje sa náročnosť rýchlosťou pohybu</a:t>
            </a:r>
            <a:endParaRPr dirty="0"/>
          </a:p>
        </p:txBody>
      </p:sp>
      <p:sp>
        <p:nvSpPr>
          <p:cNvPr id="941" name="Google Shape;941;p35"/>
          <p:cNvSpPr/>
          <p:nvPr/>
        </p:nvSpPr>
        <p:spPr>
          <a:xfrm>
            <a:off x="3916908" y="3541594"/>
            <a:ext cx="2695432" cy="131018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6"/>
          <p:cNvSpPr txBox="1">
            <a:spLocks noGrp="1"/>
          </p:cNvSpPr>
          <p:nvPr>
            <p:ph type="ctrTitle"/>
          </p:nvPr>
        </p:nvSpPr>
        <p:spPr>
          <a:xfrm>
            <a:off x="3690430" y="301599"/>
            <a:ext cx="474595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Hudba – trieda BackgrondMusic</a:t>
            </a:r>
            <a:endParaRPr dirty="0"/>
          </a:p>
        </p:txBody>
      </p:sp>
      <p:pic>
        <p:nvPicPr>
          <p:cNvPr id="947" name="Google Shape;947;p36"/>
          <p:cNvPicPr preferRelativeResize="0"/>
          <p:nvPr/>
        </p:nvPicPr>
        <p:blipFill rotWithShape="1">
          <a:blip r:embed="rId3">
            <a:alphaModFix/>
          </a:blip>
          <a:srcRect l="5377" t="12930" r="59696" b="35353"/>
          <a:stretch/>
        </p:blipFill>
        <p:spPr>
          <a:xfrm>
            <a:off x="401781" y="374073"/>
            <a:ext cx="3193473" cy="2660073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36"/>
          <p:cNvSpPr txBox="1"/>
          <p:nvPr/>
        </p:nvSpPr>
        <p:spPr>
          <a:xfrm>
            <a:off x="401781" y="3128523"/>
            <a:ext cx="3193473" cy="954067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Zisťujeme či je premenná BackgroundMusic prázdna, ak áno nastavíme ju a nechceme ju vymazať, ak nie vymažeme tento Gameobject 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D6F9A2-981A-604C-EB92-041618857B0C}"/>
              </a:ext>
            </a:extLst>
          </p:cNvPr>
          <p:cNvGrpSpPr/>
          <p:nvPr/>
        </p:nvGrpSpPr>
        <p:grpSpPr>
          <a:xfrm>
            <a:off x="3770640" y="879399"/>
            <a:ext cx="5097783" cy="4138741"/>
            <a:chOff x="3730534" y="374073"/>
            <a:chExt cx="5097783" cy="4138741"/>
          </a:xfrm>
        </p:grpSpPr>
        <p:pic>
          <p:nvPicPr>
            <p:cNvPr id="949" name="Google Shape;949;p36"/>
            <p:cNvPicPr preferRelativeResize="0"/>
            <p:nvPr/>
          </p:nvPicPr>
          <p:blipFill rotWithShape="1">
            <a:blip r:embed="rId4">
              <a:alphaModFix/>
            </a:blip>
            <a:srcRect l="68864" t="7273" b="14747"/>
            <a:stretch/>
          </p:blipFill>
          <p:spPr>
            <a:xfrm>
              <a:off x="3730534" y="374073"/>
              <a:ext cx="2937862" cy="413874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0" name="Google Shape;950;p36"/>
            <p:cNvCxnSpPr/>
            <p:nvPr/>
          </p:nvCxnSpPr>
          <p:spPr>
            <a:xfrm rot="10800000">
              <a:off x="6096000" y="4092809"/>
              <a:ext cx="718963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951" name="Google Shape;951;p36"/>
            <p:cNvSpPr txBox="1"/>
            <p:nvPr/>
          </p:nvSpPr>
          <p:spPr>
            <a:xfrm>
              <a:off x="6803676" y="2310392"/>
              <a:ext cx="2024641" cy="738623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9B33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Zabezpečíme aby sa hudba prehrávala stále dookola</a:t>
              </a:r>
              <a:endParaRPr dirty="0"/>
            </a:p>
          </p:txBody>
        </p:sp>
        <p:sp>
          <p:nvSpPr>
            <p:cNvPr id="952" name="Google Shape;952;p36"/>
            <p:cNvSpPr txBox="1"/>
            <p:nvPr/>
          </p:nvSpPr>
          <p:spPr>
            <a:xfrm>
              <a:off x="6803676" y="3938921"/>
              <a:ext cx="2024640" cy="307777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65B1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Vložený script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3" name="Google Shape;953;p36"/>
            <p:cNvCxnSpPr>
              <a:stCxn id="951" idx="1"/>
            </p:cNvCxnSpPr>
            <p:nvPr/>
          </p:nvCxnSpPr>
          <p:spPr>
            <a:xfrm flipH="1" flipV="1">
              <a:off x="5091576" y="2633558"/>
              <a:ext cx="1712100" cy="46146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954" name="Google Shape;954;p36"/>
            <p:cNvCxnSpPr/>
            <p:nvPr/>
          </p:nvCxnSpPr>
          <p:spPr>
            <a:xfrm rot="10800000">
              <a:off x="6096000" y="1722710"/>
              <a:ext cx="707676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955" name="Google Shape;955;p36"/>
            <p:cNvSpPr txBox="1"/>
            <p:nvPr/>
          </p:nvSpPr>
          <p:spPr>
            <a:xfrm>
              <a:off x="6803676" y="1461100"/>
              <a:ext cx="2024640" cy="52322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65B1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Vložený zvukový klip s našou hudbou</a:t>
              </a:r>
              <a:endParaRPr dirty="0"/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sk-SK"/>
              <a:t>O HRE</a:t>
            </a:r>
            <a:endParaRPr/>
          </a:p>
        </p:txBody>
      </p:sp>
      <p:sp>
        <p:nvSpPr>
          <p:cNvPr id="357" name="Google Shape;357;p3"/>
          <p:cNvSpPr txBox="1">
            <a:spLocks noGrp="1"/>
          </p:cNvSpPr>
          <p:nvPr>
            <p:ph type="subTitle" idx="1"/>
          </p:nvPr>
        </p:nvSpPr>
        <p:spPr>
          <a:xfrm>
            <a:off x="1868249" y="2708266"/>
            <a:ext cx="4566669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sk-SK"/>
              <a:t>Hráč astronaut letí smerom vpred, jeho úlohou je vyhýbať sa kométam pohybom zhora nadol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sk-SK"/>
              <a:t>Ak hráč neuhne prekážke, hra pre neho končí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sk-SK" sz="1800" b="1"/>
              <a:t>Cieľ</a:t>
            </a:r>
            <a:r>
              <a:rPr lang="sk-SK" sz="1800"/>
              <a:t>: Vydržať čo najdlhšie bez narazenia do prekážky, získať čo najvyššie skóre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7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Zvuk</a:t>
            </a:r>
            <a:endParaRPr/>
          </a:p>
        </p:txBody>
      </p:sp>
      <p:sp>
        <p:nvSpPr>
          <p:cNvPr id="961" name="Google Shape;961;p37"/>
          <p:cNvSpPr txBox="1"/>
          <p:nvPr/>
        </p:nvSpPr>
        <p:spPr>
          <a:xfrm>
            <a:off x="100445" y="2313952"/>
            <a:ext cx="6986156" cy="5231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 ovládanie zvuku sme museli použiť 2 triedy a to SoundManagerMainMenu a SoundManagerGameScene, kvôli rôznemu počtu premenných.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962" name="Google Shape;962;p37"/>
          <p:cNvPicPr preferRelativeResize="0"/>
          <p:nvPr/>
        </p:nvPicPr>
        <p:blipFill rotWithShape="1">
          <a:blip r:embed="rId3">
            <a:alphaModFix/>
          </a:blip>
          <a:srcRect t="7171" b="39125"/>
          <a:stretch/>
        </p:blipFill>
        <p:spPr>
          <a:xfrm>
            <a:off x="100445" y="148482"/>
            <a:ext cx="6986156" cy="211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37"/>
          <p:cNvPicPr preferRelativeResize="0"/>
          <p:nvPr/>
        </p:nvPicPr>
        <p:blipFill rotWithShape="1">
          <a:blip r:embed="rId4">
            <a:alphaModFix/>
          </a:blip>
          <a:srcRect l="575" t="8097" b="38878"/>
          <a:stretch/>
        </p:blipFill>
        <p:spPr>
          <a:xfrm>
            <a:off x="2419251" y="3016303"/>
            <a:ext cx="6624303" cy="1987169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37"/>
          <p:cNvSpPr/>
          <p:nvPr/>
        </p:nvSpPr>
        <p:spPr>
          <a:xfrm>
            <a:off x="4902009" y="962526"/>
            <a:ext cx="2184592" cy="632518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7"/>
          <p:cNvSpPr/>
          <p:nvPr/>
        </p:nvSpPr>
        <p:spPr>
          <a:xfrm>
            <a:off x="6959407" y="3709251"/>
            <a:ext cx="2084147" cy="471724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7"/>
          <p:cNvSpPr/>
          <p:nvPr/>
        </p:nvSpPr>
        <p:spPr>
          <a:xfrm>
            <a:off x="156827" y="364707"/>
            <a:ext cx="743718" cy="97347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7"/>
          <p:cNvSpPr/>
          <p:nvPr/>
        </p:nvSpPr>
        <p:spPr>
          <a:xfrm>
            <a:off x="330009" y="1595044"/>
            <a:ext cx="757573" cy="98892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37"/>
          <p:cNvSpPr/>
          <p:nvPr/>
        </p:nvSpPr>
        <p:spPr>
          <a:xfrm>
            <a:off x="2491318" y="3191009"/>
            <a:ext cx="743718" cy="97347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37"/>
          <p:cNvSpPr/>
          <p:nvPr/>
        </p:nvSpPr>
        <p:spPr>
          <a:xfrm>
            <a:off x="2595227" y="3523518"/>
            <a:ext cx="743718" cy="97347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0" name="Google Shape;980;p38"/>
          <p:cNvCxnSpPr>
            <a:stCxn id="979" idx="1"/>
          </p:cNvCxnSpPr>
          <p:nvPr/>
        </p:nvCxnSpPr>
        <p:spPr>
          <a:xfrm flipH="1">
            <a:off x="2159354" y="1357163"/>
            <a:ext cx="411900" cy="1698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4" name="Google Shape;974;p38"/>
          <p:cNvSpPr txBox="1">
            <a:spLocks noGrp="1"/>
          </p:cNvSpPr>
          <p:nvPr>
            <p:ph type="ctrTitle"/>
          </p:nvPr>
        </p:nvSpPr>
        <p:spPr>
          <a:xfrm>
            <a:off x="328064" y="44550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Zvuk – trieda SoundManagerMainMenu</a:t>
            </a:r>
            <a:endParaRPr dirty="0"/>
          </a:p>
        </p:txBody>
      </p:sp>
      <p:pic>
        <p:nvPicPr>
          <p:cNvPr id="976" name="Google Shape;976;p38"/>
          <p:cNvPicPr preferRelativeResize="0"/>
          <p:nvPr/>
        </p:nvPicPr>
        <p:blipFill rotWithShape="1">
          <a:blip r:embed="rId3">
            <a:alphaModFix/>
          </a:blip>
          <a:srcRect l="10606" t="21548" r="62728" b="24260"/>
          <a:stretch/>
        </p:blipFill>
        <p:spPr>
          <a:xfrm>
            <a:off x="5583383" y="1276350"/>
            <a:ext cx="3082633" cy="35237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Google Shape;989;p38"/>
          <p:cNvCxnSpPr/>
          <p:nvPr/>
        </p:nvCxnSpPr>
        <p:spPr>
          <a:xfrm>
            <a:off x="5532270" y="4500872"/>
            <a:ext cx="246314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7" name="Google Shape;977;p38"/>
          <p:cNvSpPr txBox="1"/>
          <p:nvPr/>
        </p:nvSpPr>
        <p:spPr>
          <a:xfrm>
            <a:off x="3768436" y="4199982"/>
            <a:ext cx="1779518" cy="6001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Nakonie ukladámedo PlayerPrefs pomocou ternárneho operátore</a:t>
            </a:r>
            <a:endParaRPr sz="110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FC290C-76D5-70AC-5E97-DAE4AAA693AA}"/>
              </a:ext>
            </a:extLst>
          </p:cNvPr>
          <p:cNvGrpSpPr/>
          <p:nvPr/>
        </p:nvGrpSpPr>
        <p:grpSpPr>
          <a:xfrm>
            <a:off x="150368" y="798065"/>
            <a:ext cx="3062254" cy="3078121"/>
            <a:chOff x="266501" y="839932"/>
            <a:chExt cx="3062254" cy="3078121"/>
          </a:xfrm>
        </p:grpSpPr>
        <p:pic>
          <p:nvPicPr>
            <p:cNvPr id="975" name="Google Shape;975;p38"/>
            <p:cNvPicPr preferRelativeResize="0"/>
            <p:nvPr/>
          </p:nvPicPr>
          <p:blipFill rotWithShape="1">
            <a:blip r:embed="rId4">
              <a:alphaModFix/>
            </a:blip>
            <a:srcRect l="8030" t="22221" r="64091" b="34949"/>
            <a:stretch/>
          </p:blipFill>
          <p:spPr>
            <a:xfrm>
              <a:off x="266501" y="839932"/>
              <a:ext cx="2923310" cy="252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1" name="Google Shape;981;p38"/>
            <p:cNvSpPr/>
            <p:nvPr/>
          </p:nvSpPr>
          <p:spPr>
            <a:xfrm>
              <a:off x="547256" y="1446097"/>
              <a:ext cx="1510144" cy="161815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0" name="Google Shape;990;p38"/>
            <p:cNvCxnSpPr>
              <a:stCxn id="991" idx="0"/>
            </p:cNvCxnSpPr>
            <p:nvPr/>
          </p:nvCxnSpPr>
          <p:spPr>
            <a:xfrm rot="10800000" flipH="1">
              <a:off x="1938006" y="2517566"/>
              <a:ext cx="7800" cy="96960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991" name="Google Shape;991;p38"/>
            <p:cNvSpPr txBox="1"/>
            <p:nvPr/>
          </p:nvSpPr>
          <p:spPr>
            <a:xfrm>
              <a:off x="547256" y="3487166"/>
              <a:ext cx="2781499" cy="43088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100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Zisťujeme či máme v uložených PlayerPrefs údaj o vypnutí/zapnutí zvuku</a:t>
              </a:r>
              <a:endParaRPr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755817" y="2117615"/>
              <a:ext cx="1959674" cy="364542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86" name="Google Shape;986;p38"/>
          <p:cNvCxnSpPr>
            <a:cxnSpLocks/>
            <a:stCxn id="984" idx="3"/>
          </p:cNvCxnSpPr>
          <p:nvPr/>
        </p:nvCxnSpPr>
        <p:spPr>
          <a:xfrm>
            <a:off x="5547954" y="1991107"/>
            <a:ext cx="4926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87" name="Google Shape;987;p38"/>
          <p:cNvCxnSpPr>
            <a:cxnSpLocks/>
            <a:stCxn id="982" idx="3"/>
          </p:cNvCxnSpPr>
          <p:nvPr/>
        </p:nvCxnSpPr>
        <p:spPr>
          <a:xfrm>
            <a:off x="5547954" y="2817545"/>
            <a:ext cx="510315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9" name="Google Shape;979;p38"/>
          <p:cNvSpPr txBox="1"/>
          <p:nvPr/>
        </p:nvSpPr>
        <p:spPr>
          <a:xfrm>
            <a:off x="2571254" y="1141719"/>
            <a:ext cx="2781499" cy="4308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Defaultne je zvuk zapnutý takže premennú muted nastavujeme na false</a:t>
            </a:r>
            <a:endParaRPr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8"/>
          <p:cNvSpPr txBox="1"/>
          <p:nvPr/>
        </p:nvSpPr>
        <p:spPr>
          <a:xfrm>
            <a:off x="3768436" y="2517463"/>
            <a:ext cx="1779518" cy="6001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Ak je zvuk vypnutí zobrazuje sa ikonka vypnutého zvuku </a:t>
            </a:r>
            <a:endParaRPr sz="1100">
              <a:solidFill>
                <a:schemeClr val="tx1"/>
              </a:solidFill>
            </a:endParaRPr>
          </a:p>
        </p:txBody>
      </p:sp>
      <p:pic>
        <p:nvPicPr>
          <p:cNvPr id="983" name="Google Shape;983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346" y="2608789"/>
            <a:ext cx="360615" cy="31419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38"/>
          <p:cNvSpPr txBox="1"/>
          <p:nvPr/>
        </p:nvSpPr>
        <p:spPr>
          <a:xfrm>
            <a:off x="3768436" y="1691025"/>
            <a:ext cx="1779518" cy="600164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Ak nie je zvuk vypnutí zobrazuje sa ikonka zapnutého zvuku </a:t>
            </a:r>
            <a:endParaRPr sz="1100" dirty="0"/>
          </a:p>
        </p:txBody>
      </p:sp>
      <p:pic>
        <p:nvPicPr>
          <p:cNvPr id="985" name="Google Shape;985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9346" y="1839778"/>
            <a:ext cx="330148" cy="282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4" name="Google Shape;994;p38"/>
          <p:cNvCxnSpPr>
            <a:cxnSpLocks/>
            <a:stCxn id="993" idx="3"/>
          </p:cNvCxnSpPr>
          <p:nvPr/>
        </p:nvCxnSpPr>
        <p:spPr>
          <a:xfrm>
            <a:off x="5547954" y="3702609"/>
            <a:ext cx="246216" cy="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88" name="Google Shape;988;p38"/>
          <p:cNvSpPr/>
          <p:nvPr/>
        </p:nvSpPr>
        <p:spPr>
          <a:xfrm>
            <a:off x="5778584" y="4419157"/>
            <a:ext cx="2644980" cy="138988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38"/>
          <p:cNvSpPr txBox="1"/>
          <p:nvPr/>
        </p:nvSpPr>
        <p:spPr>
          <a:xfrm>
            <a:off x="3768436" y="3317888"/>
            <a:ext cx="1779518" cy="76944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Funkciu Load() sa volá pri spustení aplikácie na získanie permanentne  uložených údajov</a:t>
            </a:r>
            <a:endParaRPr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9"/>
          <p:cNvSpPr txBox="1">
            <a:spLocks noGrp="1"/>
          </p:cNvSpPr>
          <p:nvPr>
            <p:ph type="ctrTitle"/>
          </p:nvPr>
        </p:nvSpPr>
        <p:spPr>
          <a:xfrm>
            <a:off x="430298" y="245286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Zvuk – trieda SoundManagerGameScene</a:t>
            </a:r>
            <a:endParaRPr dirty="0"/>
          </a:p>
        </p:txBody>
      </p:sp>
      <p:pic>
        <p:nvPicPr>
          <p:cNvPr id="1001" name="Google Shape;1001;p39"/>
          <p:cNvPicPr preferRelativeResize="0"/>
          <p:nvPr/>
        </p:nvPicPr>
        <p:blipFill rotWithShape="1">
          <a:blip r:embed="rId3">
            <a:alphaModFix/>
          </a:blip>
          <a:srcRect l="9241" t="12984" r="63560" b="18518"/>
          <a:stretch/>
        </p:blipFill>
        <p:spPr>
          <a:xfrm>
            <a:off x="5595559" y="865128"/>
            <a:ext cx="2930239" cy="41512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39"/>
          <p:cNvSpPr txBox="1"/>
          <p:nvPr/>
        </p:nvSpPr>
        <p:spPr>
          <a:xfrm>
            <a:off x="2987188" y="1035877"/>
            <a:ext cx="2511329" cy="160039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Princíp triedy a jej metód je veľmi podobný ako v predchádzajúcej, akurát v tejto prispôsobujeme metódy 2 tlačidlám prostredníctvom  premenných pre každé tlačidlo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03" name="Google Shape;1003;p39"/>
          <p:cNvPicPr preferRelativeResize="0"/>
          <p:nvPr/>
        </p:nvPicPr>
        <p:blipFill rotWithShape="1">
          <a:blip r:embed="rId4">
            <a:alphaModFix/>
          </a:blip>
          <a:srcRect l="10682" t="13155" r="65682" b="15959"/>
          <a:stretch/>
        </p:blipFill>
        <p:spPr>
          <a:xfrm>
            <a:off x="266501" y="582756"/>
            <a:ext cx="2653145" cy="44756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Google Shape;1004;p39"/>
          <p:cNvCxnSpPr>
            <a:cxnSpLocks/>
            <a:stCxn id="1005" idx="1"/>
          </p:cNvCxnSpPr>
          <p:nvPr/>
        </p:nvCxnSpPr>
        <p:spPr>
          <a:xfrm flipH="1" flipV="1">
            <a:off x="1892968" y="2969679"/>
            <a:ext cx="1123720" cy="477034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005" name="Google Shape;1005;p39"/>
          <p:cNvSpPr txBox="1"/>
          <p:nvPr/>
        </p:nvSpPr>
        <p:spPr>
          <a:xfrm>
            <a:off x="3016688" y="2969679"/>
            <a:ext cx="2083085" cy="954067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Funkcia OnButtonPress() riadi vypnutie a zapnutie audia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0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Particle efekt</a:t>
            </a:r>
            <a:endParaRPr/>
          </a:p>
        </p:txBody>
      </p:sp>
      <p:pic>
        <p:nvPicPr>
          <p:cNvPr id="1011" name="Google Shape;1011;p40"/>
          <p:cNvPicPr preferRelativeResize="0"/>
          <p:nvPr/>
        </p:nvPicPr>
        <p:blipFill rotWithShape="1">
          <a:blip r:embed="rId3">
            <a:alphaModFix/>
          </a:blip>
          <a:srcRect l="40303" t="7946" r="42197" b="28754"/>
          <a:stretch/>
        </p:blipFill>
        <p:spPr>
          <a:xfrm>
            <a:off x="332509" y="232449"/>
            <a:ext cx="1690256" cy="343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40"/>
          <p:cNvSpPr txBox="1"/>
          <p:nvPr/>
        </p:nvSpPr>
        <p:spPr>
          <a:xfrm>
            <a:off x="2168704" y="215253"/>
            <a:ext cx="3193473" cy="276999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Vytvoríme nový particle systém</a:t>
            </a:r>
            <a:endParaRPr/>
          </a:p>
        </p:txBody>
      </p:sp>
      <p:cxnSp>
        <p:nvCxnSpPr>
          <p:cNvPr id="1013" name="Google Shape;1013;p40"/>
          <p:cNvCxnSpPr>
            <a:cxnSpLocks/>
          </p:cNvCxnSpPr>
          <p:nvPr/>
        </p:nvCxnSpPr>
        <p:spPr>
          <a:xfrm flipH="1" flipV="1">
            <a:off x="1718541" y="2646118"/>
            <a:ext cx="1712022" cy="22189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014" name="Google Shape;1014;p40"/>
          <p:cNvSpPr txBox="1"/>
          <p:nvPr/>
        </p:nvSpPr>
        <p:spPr>
          <a:xfrm>
            <a:off x="2279541" y="2497327"/>
            <a:ext cx="3193473" cy="276999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pridali sme náš particle sprite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40"/>
          <p:cNvSpPr txBox="1"/>
          <p:nvPr/>
        </p:nvSpPr>
        <p:spPr>
          <a:xfrm>
            <a:off x="2279541" y="2158783"/>
            <a:ext cx="2209696" cy="2769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Mód sme nastavili na Sprites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6" name="Google Shape;1016;p40"/>
          <p:cNvCxnSpPr>
            <a:stCxn id="1015" idx="1"/>
          </p:cNvCxnSpPr>
          <p:nvPr/>
        </p:nvCxnSpPr>
        <p:spPr>
          <a:xfrm flipH="1">
            <a:off x="1718541" y="2297283"/>
            <a:ext cx="561000" cy="2001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1017" name="Google Shape;1017;p40"/>
          <p:cNvPicPr preferRelativeResize="0"/>
          <p:nvPr/>
        </p:nvPicPr>
        <p:blipFill rotWithShape="1">
          <a:blip r:embed="rId4">
            <a:alphaModFix/>
          </a:blip>
          <a:srcRect l="40086" t="8081" r="41970" b="28500"/>
          <a:stretch/>
        </p:blipFill>
        <p:spPr>
          <a:xfrm>
            <a:off x="6657266" y="997335"/>
            <a:ext cx="1961511" cy="38994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40"/>
          <p:cNvSpPr txBox="1"/>
          <p:nvPr/>
        </p:nvSpPr>
        <p:spPr>
          <a:xfrm>
            <a:off x="4190794" y="1270545"/>
            <a:ext cx="2209696" cy="64633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Keďže chceme aby sa particle objavovali z prava zmenili sme y rotáciou na -90</a:t>
            </a:r>
            <a:endParaRPr/>
          </a:p>
        </p:txBody>
      </p:sp>
      <p:cxnSp>
        <p:nvCxnSpPr>
          <p:cNvPr id="1019" name="Google Shape;1019;p40"/>
          <p:cNvCxnSpPr/>
          <p:nvPr/>
        </p:nvCxnSpPr>
        <p:spPr>
          <a:xfrm>
            <a:off x="6400490" y="1573875"/>
            <a:ext cx="1288783" cy="183381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1020" name="Google Shape;1020;p40"/>
          <p:cNvPicPr preferRelativeResize="0"/>
          <p:nvPr/>
        </p:nvPicPr>
        <p:blipFill rotWithShape="1">
          <a:blip r:embed="rId5">
            <a:alphaModFix/>
          </a:blip>
          <a:srcRect l="68788" t="28551" b="46062"/>
          <a:stretch/>
        </p:blipFill>
        <p:spPr>
          <a:xfrm>
            <a:off x="3546454" y="3591186"/>
            <a:ext cx="2854036" cy="1305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40"/>
          <p:cNvSpPr txBox="1"/>
          <p:nvPr/>
        </p:nvSpPr>
        <p:spPr>
          <a:xfrm>
            <a:off x="2660592" y="3409815"/>
            <a:ext cx="2209696" cy="2769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Nastavili sme shape na Box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41"/>
          <p:cNvPicPr preferRelativeResize="0"/>
          <p:nvPr/>
        </p:nvPicPr>
        <p:blipFill rotWithShape="1">
          <a:blip r:embed="rId3">
            <a:alphaModFix/>
          </a:blip>
          <a:srcRect l="69243" t="19123" b="53334"/>
          <a:stretch/>
        </p:blipFill>
        <p:spPr>
          <a:xfrm>
            <a:off x="4434236" y="298245"/>
            <a:ext cx="3243897" cy="1634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41"/>
          <p:cNvSpPr txBox="1"/>
          <p:nvPr/>
        </p:nvSpPr>
        <p:spPr>
          <a:xfrm>
            <a:off x="266501" y="198890"/>
            <a:ext cx="2209696" cy="461665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Takto sme postupovali aj pri tvorbe ostatných planét. </a:t>
            </a:r>
            <a:endParaRPr/>
          </a:p>
        </p:txBody>
      </p:sp>
      <p:pic>
        <p:nvPicPr>
          <p:cNvPr id="1029" name="Google Shape;1029;p41"/>
          <p:cNvPicPr preferRelativeResize="0"/>
          <p:nvPr/>
        </p:nvPicPr>
        <p:blipFill rotWithShape="1">
          <a:blip r:embed="rId4">
            <a:alphaModFix/>
          </a:blip>
          <a:srcRect l="68485" t="11581" b="47560"/>
          <a:stretch/>
        </p:blipFill>
        <p:spPr>
          <a:xfrm>
            <a:off x="5680364" y="2610163"/>
            <a:ext cx="2881746" cy="21015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0" name="Google Shape;1030;p41"/>
          <p:cNvCxnSpPr/>
          <p:nvPr/>
        </p:nvCxnSpPr>
        <p:spPr>
          <a:xfrm rot="10800000">
            <a:off x="6150726" y="1385455"/>
            <a:ext cx="1133994" cy="809686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031" name="Google Shape;1031;p41"/>
          <p:cNvCxnSpPr/>
          <p:nvPr/>
        </p:nvCxnSpPr>
        <p:spPr>
          <a:xfrm>
            <a:off x="7190509" y="2015836"/>
            <a:ext cx="0" cy="249965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032" name="Google Shape;1032;p41"/>
          <p:cNvSpPr txBox="1"/>
          <p:nvPr/>
        </p:nvSpPr>
        <p:spPr>
          <a:xfrm>
            <a:off x="6901473" y="1946954"/>
            <a:ext cx="1856041" cy="600164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Tvorili sme ich ale s rozdielnou Start size, kvôli rôznorodej veľkosti</a:t>
            </a:r>
            <a:endParaRPr/>
          </a:p>
        </p:txBody>
      </p:sp>
      <p:sp>
        <p:nvSpPr>
          <p:cNvPr id="1033" name="Google Shape;1033;p41"/>
          <p:cNvSpPr/>
          <p:nvPr/>
        </p:nvSpPr>
        <p:spPr>
          <a:xfrm>
            <a:off x="5545710" y="1214409"/>
            <a:ext cx="605016" cy="159559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41"/>
          <p:cNvSpPr/>
          <p:nvPr/>
        </p:nvSpPr>
        <p:spPr>
          <a:xfrm>
            <a:off x="6761072" y="4515491"/>
            <a:ext cx="605016" cy="159559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5" name="Google Shape;1035;p41"/>
          <p:cNvPicPr preferRelativeResize="0"/>
          <p:nvPr/>
        </p:nvPicPr>
        <p:blipFill rotWithShape="1">
          <a:blip r:embed="rId5">
            <a:alphaModFix/>
          </a:blip>
          <a:srcRect l="69250" t="23609" r="665" b="68991"/>
          <a:stretch/>
        </p:blipFill>
        <p:spPr>
          <a:xfrm>
            <a:off x="266501" y="3198454"/>
            <a:ext cx="3670490" cy="507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41"/>
          <p:cNvSpPr txBox="1"/>
          <p:nvPr/>
        </p:nvSpPr>
        <p:spPr>
          <a:xfrm>
            <a:off x="266501" y="1115247"/>
            <a:ext cx="2035781" cy="600164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Podľa toho ako veľa planét  určitého druhu sme chceli sme nastavili Rate over Time, </a:t>
            </a:r>
            <a:endParaRPr/>
          </a:p>
        </p:txBody>
      </p:sp>
      <p:pic>
        <p:nvPicPr>
          <p:cNvPr id="1037" name="Google Shape;1037;p41"/>
          <p:cNvPicPr preferRelativeResize="0"/>
          <p:nvPr/>
        </p:nvPicPr>
        <p:blipFill rotWithShape="1">
          <a:blip r:embed="rId6">
            <a:alphaModFix/>
          </a:blip>
          <a:srcRect l="69082" t="23609" r="750" b="68991"/>
          <a:stretch/>
        </p:blipFill>
        <p:spPr>
          <a:xfrm>
            <a:off x="266501" y="2571750"/>
            <a:ext cx="3680657" cy="507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41"/>
          <p:cNvSpPr txBox="1"/>
          <p:nvPr/>
        </p:nvSpPr>
        <p:spPr>
          <a:xfrm>
            <a:off x="266501" y="1855670"/>
            <a:ext cx="3270569" cy="600164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Väčším planétam ako Zem, Mesiac a fialovej planéte sme nastavili nižšiu hodnotu, čo znamená že sa objaví len 1 raz za čas.</a:t>
            </a:r>
            <a:endParaRPr dirty="0"/>
          </a:p>
        </p:txBody>
      </p:sp>
      <p:sp>
        <p:nvSpPr>
          <p:cNvPr id="1039" name="Google Shape;1039;p41"/>
          <p:cNvSpPr txBox="1"/>
          <p:nvPr/>
        </p:nvSpPr>
        <p:spPr>
          <a:xfrm>
            <a:off x="2639290" y="3825158"/>
            <a:ext cx="2035781" cy="6001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Čím vyššiu hodnotu sme nastavili tým viac planét vznikalo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42"/>
          <p:cNvPicPr preferRelativeResize="0"/>
          <p:nvPr/>
        </p:nvPicPr>
        <p:blipFill rotWithShape="1">
          <a:blip r:embed="rId3">
            <a:alphaModFix/>
          </a:blip>
          <a:srcRect l="1750" t="23851" r="76250" b="60149"/>
          <a:stretch/>
        </p:blipFill>
        <p:spPr>
          <a:xfrm>
            <a:off x="160020" y="757350"/>
            <a:ext cx="357632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42"/>
          <p:cNvPicPr preferRelativeResize="0"/>
          <p:nvPr/>
        </p:nvPicPr>
        <p:blipFill rotWithShape="1">
          <a:blip r:embed="rId4">
            <a:alphaModFix/>
          </a:blip>
          <a:srcRect l="24696" t="15353" r="32349" b="41817"/>
          <a:stretch/>
        </p:blipFill>
        <p:spPr>
          <a:xfrm>
            <a:off x="3956049" y="2715690"/>
            <a:ext cx="3705859" cy="2078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7" name="Google Shape;1047;p42"/>
          <p:cNvCxnSpPr/>
          <p:nvPr/>
        </p:nvCxnSpPr>
        <p:spPr>
          <a:xfrm>
            <a:off x="2232660" y="2042160"/>
            <a:ext cx="2979420" cy="2078419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1048" name="Google Shape;1048;p42"/>
          <p:cNvPicPr preferRelativeResize="0"/>
          <p:nvPr/>
        </p:nvPicPr>
        <p:blipFill rotWithShape="1">
          <a:blip r:embed="rId5">
            <a:alphaModFix/>
          </a:blip>
          <a:srcRect l="25166" t="17186" r="32333" b="43168"/>
          <a:stretch/>
        </p:blipFill>
        <p:spPr>
          <a:xfrm>
            <a:off x="3956049" y="609600"/>
            <a:ext cx="3705738" cy="1944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9" name="Google Shape;1049;p42"/>
          <p:cNvCxnSpPr/>
          <p:nvPr/>
        </p:nvCxnSpPr>
        <p:spPr>
          <a:xfrm>
            <a:off x="2232660" y="1899277"/>
            <a:ext cx="4018279" cy="141542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050" name="Google Shape;1050;p42"/>
          <p:cNvCxnSpPr/>
          <p:nvPr/>
        </p:nvCxnSpPr>
        <p:spPr>
          <a:xfrm>
            <a:off x="2740557" y="1737990"/>
            <a:ext cx="3378303" cy="24321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051" name="Google Shape;1051;p42"/>
          <p:cNvCxnSpPr/>
          <p:nvPr/>
        </p:nvCxnSpPr>
        <p:spPr>
          <a:xfrm>
            <a:off x="2740557" y="1576094"/>
            <a:ext cx="2860143" cy="173904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052" name="Google Shape;1052;p42"/>
          <p:cNvCxnSpPr/>
          <p:nvPr/>
        </p:nvCxnSpPr>
        <p:spPr>
          <a:xfrm>
            <a:off x="2740557" y="1433820"/>
            <a:ext cx="3286863" cy="24321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053" name="Google Shape;1053;p42"/>
          <p:cNvCxnSpPr/>
          <p:nvPr/>
        </p:nvCxnSpPr>
        <p:spPr>
          <a:xfrm rot="10800000" flipH="1">
            <a:off x="2670819" y="803040"/>
            <a:ext cx="4042401" cy="42555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054" name="Google Shape;1054;p42"/>
          <p:cNvCxnSpPr/>
          <p:nvPr/>
        </p:nvCxnSpPr>
        <p:spPr>
          <a:xfrm>
            <a:off x="520060" y="1031670"/>
            <a:ext cx="3559500" cy="3410700"/>
          </a:xfrm>
          <a:prstGeom prst="bentConnector3">
            <a:avLst>
              <a:gd name="adj1" fmla="val -3945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366-FBE3-921D-964A-EDE9BCB876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Trieda PauseMenu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11651-A5FC-2D30-C23C-FD9CE0563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8" t="12476" r="58947" b="36842"/>
          <a:stretch/>
        </p:blipFill>
        <p:spPr>
          <a:xfrm>
            <a:off x="200525" y="1411705"/>
            <a:ext cx="4262141" cy="3489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14B9DA-B134-20DD-543B-CC9D55A9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8" t="31813" r="72631" b="27797"/>
          <a:stretch/>
        </p:blipFill>
        <p:spPr>
          <a:xfrm>
            <a:off x="4918374" y="130715"/>
            <a:ext cx="2565268" cy="2756865"/>
          </a:xfrm>
          <a:prstGeom prst="rect">
            <a:avLst/>
          </a:prstGeom>
        </p:spPr>
      </p:pic>
      <p:sp>
        <p:nvSpPr>
          <p:cNvPr id="7" name="Google Shape;1002;p39">
            <a:extLst>
              <a:ext uri="{FF2B5EF4-FFF2-40B4-BE49-F238E27FC236}">
                <a16:creationId xmlns:a16="http://schemas.microsoft.com/office/drawing/2014/main" id="{A7E46F64-B64F-C5AD-168C-F03D07050957}"/>
              </a:ext>
            </a:extLst>
          </p:cNvPr>
          <p:cNvSpPr txBox="1"/>
          <p:nvPr/>
        </p:nvSpPr>
        <p:spPr>
          <a:xfrm>
            <a:off x="1808093" y="4236277"/>
            <a:ext cx="2511329" cy="5231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Metóda Update sleduje stlačenie klávesy SPACE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Google Shape;1002;p39">
            <a:extLst>
              <a:ext uri="{FF2B5EF4-FFF2-40B4-BE49-F238E27FC236}">
                <a16:creationId xmlns:a16="http://schemas.microsoft.com/office/drawing/2014/main" id="{4D8F4EE6-A02F-6D9E-33E6-1E51F258ED24}"/>
              </a:ext>
            </a:extLst>
          </p:cNvPr>
          <p:cNvSpPr txBox="1"/>
          <p:nvPr/>
        </p:nvSpPr>
        <p:spPr>
          <a:xfrm>
            <a:off x="7230325" y="234170"/>
            <a:ext cx="1713150" cy="116951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Metóda Pause zastaví všetko čo sa deje a zobrazí prerušovaciu obrazovku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4F867B-7BDE-9FE0-61F9-3018FB3E1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74" y="3158735"/>
            <a:ext cx="3319247" cy="1867076"/>
          </a:xfrm>
          <a:prstGeom prst="rect">
            <a:avLst/>
          </a:prstGeom>
        </p:spPr>
      </p:pic>
      <p:sp>
        <p:nvSpPr>
          <p:cNvPr id="13" name="Google Shape;1002;p39">
            <a:extLst>
              <a:ext uri="{FF2B5EF4-FFF2-40B4-BE49-F238E27FC236}">
                <a16:creationId xmlns:a16="http://schemas.microsoft.com/office/drawing/2014/main" id="{412CFB78-3D0C-0208-5CBD-E096CEA7B94A}"/>
              </a:ext>
            </a:extLst>
          </p:cNvPr>
          <p:cNvSpPr txBox="1"/>
          <p:nvPr/>
        </p:nvSpPr>
        <p:spPr>
          <a:xfrm>
            <a:off x="7233262" y="1461585"/>
            <a:ext cx="1713150" cy="5231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Metóda Resume opäť hru spustí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1002;p39">
            <a:extLst>
              <a:ext uri="{FF2B5EF4-FFF2-40B4-BE49-F238E27FC236}">
                <a16:creationId xmlns:a16="http://schemas.microsoft.com/office/drawing/2014/main" id="{75E18322-7D8A-C2BE-4C0E-14D0C4EAC490}"/>
              </a:ext>
            </a:extLst>
          </p:cNvPr>
          <p:cNvSpPr txBox="1"/>
          <p:nvPr/>
        </p:nvSpPr>
        <p:spPr>
          <a:xfrm>
            <a:off x="7257325" y="2053978"/>
            <a:ext cx="1713150" cy="95406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Metóda Home nás pomoco sceneID vráti na domovskú obrazovku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Google Shape;1002;p39">
            <a:extLst>
              <a:ext uri="{FF2B5EF4-FFF2-40B4-BE49-F238E27FC236}">
                <a16:creationId xmlns:a16="http://schemas.microsoft.com/office/drawing/2014/main" id="{B13C070F-DA12-AFAF-5B4C-8A04362EF8BB}"/>
              </a:ext>
            </a:extLst>
          </p:cNvPr>
          <p:cNvSpPr txBox="1"/>
          <p:nvPr/>
        </p:nvSpPr>
        <p:spPr>
          <a:xfrm>
            <a:off x="2314081" y="1148425"/>
            <a:ext cx="2511329" cy="95406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sk-SK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Prerušenie hry nastane buď pomocou tlačidla PAUSE v hre alebo stlačením klávesy SPACE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121192A-751E-8A61-3E58-96626269F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828" y="322587"/>
            <a:ext cx="725188" cy="72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05189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4"/>
          <p:cNvSpPr txBox="1">
            <a:spLocks noGrp="1"/>
          </p:cNvSpPr>
          <p:nvPr>
            <p:ph type="ctrTitle"/>
          </p:nvPr>
        </p:nvSpPr>
        <p:spPr>
          <a:xfrm>
            <a:off x="1795500" y="1843325"/>
            <a:ext cx="5553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sk-SK"/>
              <a:t>ĎAKUJEME ZA POZORNOSŤ!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Hierarchia objektov projektu a skripty – Main Scene</a:t>
            </a:r>
            <a:endParaRPr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A5699F-ECA3-2137-423C-9D399CC9A01F}"/>
              </a:ext>
            </a:extLst>
          </p:cNvPr>
          <p:cNvGrpSpPr/>
          <p:nvPr/>
        </p:nvGrpSpPr>
        <p:grpSpPr>
          <a:xfrm>
            <a:off x="1207428" y="1166885"/>
            <a:ext cx="4207106" cy="3732662"/>
            <a:chOff x="770700" y="1166885"/>
            <a:chExt cx="4207106" cy="3732662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8E9A3EC-0FF5-67AE-F523-81B91A770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423" r="84403" b="43881"/>
            <a:stretch/>
          </p:blipFill>
          <p:spPr>
            <a:xfrm>
              <a:off x="770700" y="1166885"/>
              <a:ext cx="2169994" cy="373266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A98AABD-BF8E-24DF-1C28-E198BF76F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0737" y="1929669"/>
              <a:ext cx="7973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9BC827A-82F2-B05A-2A87-F409A279E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5528" y="2497984"/>
              <a:ext cx="10325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AE3C67-11CC-127A-AC5A-0C33D6FAD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5528" y="2920120"/>
              <a:ext cx="10325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0642310-BCA0-0FCC-D91F-7B073B12C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0737" y="3213898"/>
              <a:ext cx="7973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Google Shape;603;p13">
              <a:extLst>
                <a:ext uri="{FF2B5EF4-FFF2-40B4-BE49-F238E27FC236}">
                  <a16:creationId xmlns:a16="http://schemas.microsoft.com/office/drawing/2014/main" id="{1D6EE81F-0083-2988-99A6-0A396920A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9361" y="4814509"/>
              <a:ext cx="1599454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64" name="Google Shape;602;p13">
              <a:extLst>
                <a:ext uri="{FF2B5EF4-FFF2-40B4-BE49-F238E27FC236}">
                  <a16:creationId xmlns:a16="http://schemas.microsoft.com/office/drawing/2014/main" id="{B0753048-4FA6-63D2-BCB8-140C3A865534}"/>
                </a:ext>
              </a:extLst>
            </p:cNvPr>
            <p:cNvSpPr/>
            <p:nvPr/>
          </p:nvSpPr>
          <p:spPr>
            <a:xfrm>
              <a:off x="3298109" y="1746720"/>
              <a:ext cx="1679697" cy="2567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dirty="0">
                  <a:solidFill>
                    <a:schemeClr val="bg1"/>
                  </a:solidFill>
                </a:rPr>
                <a:t>BackgroundMusic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Google Shape;602;p13">
              <a:extLst>
                <a:ext uri="{FF2B5EF4-FFF2-40B4-BE49-F238E27FC236}">
                  <a16:creationId xmlns:a16="http://schemas.microsoft.com/office/drawing/2014/main" id="{23BA4963-06F0-C249-F8EF-CCD380A66D87}"/>
                </a:ext>
              </a:extLst>
            </p:cNvPr>
            <p:cNvSpPr/>
            <p:nvPr/>
          </p:nvSpPr>
          <p:spPr>
            <a:xfrm>
              <a:off x="3298109" y="2315035"/>
              <a:ext cx="1679697" cy="256715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9B33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dirty="0">
                  <a:solidFill>
                    <a:schemeClr val="dk1"/>
                  </a:solidFill>
                </a:rPr>
                <a:t>MainMenu</a:t>
              </a:r>
              <a:endParaRPr sz="1200" dirty="0"/>
            </a:p>
          </p:txBody>
        </p:sp>
        <p:sp>
          <p:nvSpPr>
            <p:cNvPr id="71" name="Google Shape;602;p13">
              <a:extLst>
                <a:ext uri="{FF2B5EF4-FFF2-40B4-BE49-F238E27FC236}">
                  <a16:creationId xmlns:a16="http://schemas.microsoft.com/office/drawing/2014/main" id="{9FC9A21D-EDFE-34E7-4314-30B50BBF6AC3}"/>
                </a:ext>
              </a:extLst>
            </p:cNvPr>
            <p:cNvSpPr/>
            <p:nvPr/>
          </p:nvSpPr>
          <p:spPr>
            <a:xfrm>
              <a:off x="3298109" y="2737171"/>
              <a:ext cx="1679697" cy="2567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dirty="0">
                  <a:solidFill>
                    <a:schemeClr val="bg1"/>
                  </a:solidFill>
                </a:rPr>
                <a:t>MainMenu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73" name="Google Shape;602;p13">
              <a:extLst>
                <a:ext uri="{FF2B5EF4-FFF2-40B4-BE49-F238E27FC236}">
                  <a16:creationId xmlns:a16="http://schemas.microsoft.com/office/drawing/2014/main" id="{EDED4FB7-E680-46AC-BED2-73A46484C000}"/>
                </a:ext>
              </a:extLst>
            </p:cNvPr>
            <p:cNvSpPr/>
            <p:nvPr/>
          </p:nvSpPr>
          <p:spPr>
            <a:xfrm>
              <a:off x="3298109" y="3050165"/>
              <a:ext cx="1679697" cy="256715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9B33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dirty="0">
                  <a:solidFill>
                    <a:schemeClr val="dk1"/>
                  </a:solidFill>
                </a:rPr>
                <a:t>ScoreManager</a:t>
              </a:r>
              <a:endParaRPr sz="1200" dirty="0"/>
            </a:p>
          </p:txBody>
        </p:sp>
        <p:sp>
          <p:nvSpPr>
            <p:cNvPr id="78" name="Google Shape;604;p13">
              <a:extLst>
                <a:ext uri="{FF2B5EF4-FFF2-40B4-BE49-F238E27FC236}">
                  <a16:creationId xmlns:a16="http://schemas.microsoft.com/office/drawing/2014/main" id="{A59E1C3A-4FE3-E247-21C0-793A2533ED8A}"/>
                </a:ext>
              </a:extLst>
            </p:cNvPr>
            <p:cNvSpPr/>
            <p:nvPr/>
          </p:nvSpPr>
          <p:spPr>
            <a:xfrm>
              <a:off x="3298109" y="4441248"/>
              <a:ext cx="1679697" cy="458299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65B1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SoundManagerGameScene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Hierarchia objektov projektu a skripty – Game Scene</a:t>
            </a:r>
            <a:endParaRPr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21C02E-93AC-A3A9-DB62-0E9A0F88DC63}"/>
              </a:ext>
            </a:extLst>
          </p:cNvPr>
          <p:cNvGrpSpPr/>
          <p:nvPr/>
        </p:nvGrpSpPr>
        <p:grpSpPr>
          <a:xfrm>
            <a:off x="522117" y="1046250"/>
            <a:ext cx="3872337" cy="3705792"/>
            <a:chOff x="419884" y="1046250"/>
            <a:chExt cx="3872337" cy="37057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520FD00-2E18-F06F-F41B-83F675D0AA43}"/>
                </a:ext>
              </a:extLst>
            </p:cNvPr>
            <p:cNvGrpSpPr/>
            <p:nvPr/>
          </p:nvGrpSpPr>
          <p:grpSpPr>
            <a:xfrm>
              <a:off x="419884" y="1046250"/>
              <a:ext cx="3872337" cy="3705792"/>
              <a:chOff x="419884" y="1046250"/>
              <a:chExt cx="3872337" cy="370579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6D2DFE4-81D7-700C-6A13-82463670F8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517" r="83386" b="38547"/>
              <a:stretch/>
            </p:blipFill>
            <p:spPr>
              <a:xfrm>
                <a:off x="419884" y="1046250"/>
                <a:ext cx="2067713" cy="3705792"/>
              </a:xfrm>
              <a:prstGeom prst="rect">
                <a:avLst/>
              </a:prstGeom>
            </p:spPr>
          </p:pic>
          <p:cxnSp>
            <p:nvCxnSpPr>
              <p:cNvPr id="599" name="Google Shape;599;p13"/>
              <p:cNvCxnSpPr>
                <a:cxnSpLocks/>
              </p:cNvCxnSpPr>
              <p:nvPr/>
            </p:nvCxnSpPr>
            <p:spPr>
              <a:xfrm flipH="1">
                <a:off x="1810893" y="1555999"/>
                <a:ext cx="2424185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</p:cxnSp>
          <p:sp>
            <p:nvSpPr>
              <p:cNvPr id="600" name="Google Shape;600;p13"/>
              <p:cNvSpPr/>
              <p:nvPr/>
            </p:nvSpPr>
            <p:spPr>
              <a:xfrm>
                <a:off x="2519052" y="1156225"/>
                <a:ext cx="1773169" cy="42182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65B1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k-SK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CameraMovement + GameOver</a:t>
                </a:r>
                <a:endParaRPr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01" name="Google Shape;601;p13"/>
              <p:cNvCxnSpPr>
                <a:cxnSpLocks/>
              </p:cNvCxnSpPr>
              <p:nvPr/>
            </p:nvCxnSpPr>
            <p:spPr>
              <a:xfrm flipH="1" flipV="1">
                <a:off x="1772501" y="1831086"/>
                <a:ext cx="2424186" cy="867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</p:cxnSp>
          <p:sp>
            <p:nvSpPr>
              <p:cNvPr id="602" name="Google Shape;602;p13"/>
              <p:cNvSpPr/>
              <p:nvPr/>
            </p:nvSpPr>
            <p:spPr>
              <a:xfrm>
                <a:off x="2519052" y="1627488"/>
                <a:ext cx="1773169" cy="256715"/>
              </a:xfrm>
              <a:prstGeom prst="rect">
                <a:avLst/>
              </a:prstGeom>
              <a:solidFill>
                <a:schemeClr val="accent6"/>
              </a:solidFill>
              <a:ln w="25400" cap="flat" cmpd="sng">
                <a:solidFill>
                  <a:srgbClr val="9B33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k-SK" sz="12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LoopingBackground</a:t>
                </a:r>
                <a:endParaRPr sz="1200" dirty="0"/>
              </a:p>
            </p:txBody>
          </p:sp>
          <p:cxnSp>
            <p:nvCxnSpPr>
              <p:cNvPr id="603" name="Google Shape;603;p13"/>
              <p:cNvCxnSpPr>
                <a:cxnSpLocks/>
              </p:cNvCxnSpPr>
              <p:nvPr/>
            </p:nvCxnSpPr>
            <p:spPr>
              <a:xfrm flipH="1">
                <a:off x="1529381" y="1941061"/>
                <a:ext cx="2762840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</p:cxnSp>
          <p:sp>
            <p:nvSpPr>
              <p:cNvPr id="604" name="Google Shape;604;p13"/>
              <p:cNvSpPr/>
              <p:nvPr/>
            </p:nvSpPr>
            <p:spPr>
              <a:xfrm>
                <a:off x="2519052" y="1941061"/>
                <a:ext cx="1773169" cy="25671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65B1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sk-SK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Player</a:t>
                </a:r>
                <a:endParaRPr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875535E3-9ED4-FDE8-8CAD-EAE03E2C849D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>
              <a:off x="1810892" y="2197776"/>
              <a:ext cx="708160" cy="183492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Google Shape;602;p13">
              <a:extLst>
                <a:ext uri="{FF2B5EF4-FFF2-40B4-BE49-F238E27FC236}">
                  <a16:creationId xmlns:a16="http://schemas.microsoft.com/office/drawing/2014/main" id="{7CF37DA0-9163-9005-45D7-B8C93909131B}"/>
                </a:ext>
              </a:extLst>
            </p:cNvPr>
            <p:cNvSpPr/>
            <p:nvPr/>
          </p:nvSpPr>
          <p:spPr>
            <a:xfrm>
              <a:off x="2519052" y="2252910"/>
              <a:ext cx="1773169" cy="256715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9B33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dirty="0">
                  <a:solidFill>
                    <a:schemeClr val="dk1"/>
                  </a:solidFill>
                </a:rPr>
                <a:t>SpawnObstacles</a:t>
              </a:r>
              <a:endParaRPr sz="12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0B6904-C8D5-BF2A-8EC9-1375110D7A7D}"/>
              </a:ext>
            </a:extLst>
          </p:cNvPr>
          <p:cNvGrpSpPr/>
          <p:nvPr/>
        </p:nvGrpSpPr>
        <p:grpSpPr>
          <a:xfrm>
            <a:off x="4666044" y="1046250"/>
            <a:ext cx="4058072" cy="3976414"/>
            <a:chOff x="5085928" y="1281693"/>
            <a:chExt cx="4058072" cy="39764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420871-6E9E-6251-5658-3CE57EFE4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4062" r="81496" b="6072"/>
            <a:stretch/>
          </p:blipFill>
          <p:spPr>
            <a:xfrm>
              <a:off x="5085928" y="1321335"/>
              <a:ext cx="2350181" cy="3562645"/>
            </a:xfrm>
            <a:prstGeom prst="rect">
              <a:avLst/>
            </a:prstGeom>
          </p:spPr>
        </p:pic>
        <p:cxnSp>
          <p:nvCxnSpPr>
            <p:cNvPr id="30" name="Google Shape;603;p13">
              <a:extLst>
                <a:ext uri="{FF2B5EF4-FFF2-40B4-BE49-F238E27FC236}">
                  <a16:creationId xmlns:a16="http://schemas.microsoft.com/office/drawing/2014/main" id="{61B4BFD9-5389-F97E-D9F0-3F0A13F0A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9203" y="1649579"/>
              <a:ext cx="2350181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31" name="Google Shape;604;p13">
              <a:extLst>
                <a:ext uri="{FF2B5EF4-FFF2-40B4-BE49-F238E27FC236}">
                  <a16:creationId xmlns:a16="http://schemas.microsoft.com/office/drawing/2014/main" id="{E06E507F-AAF1-D949-CC76-D6554E274F42}"/>
                </a:ext>
              </a:extLst>
            </p:cNvPr>
            <p:cNvSpPr/>
            <p:nvPr/>
          </p:nvSpPr>
          <p:spPr>
            <a:xfrm>
              <a:off x="7464303" y="1583041"/>
              <a:ext cx="1679697" cy="256715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65B1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PauseMenu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602;p13">
              <a:extLst>
                <a:ext uri="{FF2B5EF4-FFF2-40B4-BE49-F238E27FC236}">
                  <a16:creationId xmlns:a16="http://schemas.microsoft.com/office/drawing/2014/main" id="{0F0ED775-8B5F-02A5-B457-2F0DA33FFB76}"/>
                </a:ext>
              </a:extLst>
            </p:cNvPr>
            <p:cNvSpPr/>
            <p:nvPr/>
          </p:nvSpPr>
          <p:spPr>
            <a:xfrm>
              <a:off x="7464303" y="4500175"/>
              <a:ext cx="1679697" cy="256715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9B33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dirty="0">
                  <a:solidFill>
                    <a:schemeClr val="dk1"/>
                  </a:solidFill>
                </a:rPr>
                <a:t>BackgroundMusic</a:t>
              </a:r>
              <a:endParaRPr sz="1200" dirty="0"/>
            </a:p>
          </p:txBody>
        </p:sp>
        <p:cxnSp>
          <p:nvCxnSpPr>
            <p:cNvPr id="38" name="Google Shape;603;p13">
              <a:extLst>
                <a:ext uri="{FF2B5EF4-FFF2-40B4-BE49-F238E27FC236}">
                  <a16:creationId xmlns:a16="http://schemas.microsoft.com/office/drawing/2014/main" id="{25D34884-9C1F-48E8-6A6C-4CC98A77D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9203" y="4843511"/>
              <a:ext cx="1599454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39" name="Google Shape;604;p13">
              <a:extLst>
                <a:ext uri="{FF2B5EF4-FFF2-40B4-BE49-F238E27FC236}">
                  <a16:creationId xmlns:a16="http://schemas.microsoft.com/office/drawing/2014/main" id="{93F74E40-C3DF-485E-1B4E-762DC20FCD8C}"/>
                </a:ext>
              </a:extLst>
            </p:cNvPr>
            <p:cNvSpPr/>
            <p:nvPr/>
          </p:nvSpPr>
          <p:spPr>
            <a:xfrm>
              <a:off x="7464302" y="4799808"/>
              <a:ext cx="1679697" cy="458299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65B1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SoundManagerGameScene</a:t>
              </a:r>
              <a:endParaRPr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" name="Google Shape;601;p13">
              <a:extLst>
                <a:ext uri="{FF2B5EF4-FFF2-40B4-BE49-F238E27FC236}">
                  <a16:creationId xmlns:a16="http://schemas.microsoft.com/office/drawing/2014/main" id="{8E9A43FC-F0B1-2D20-19E7-9D95F04FA6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4919" y="1485493"/>
              <a:ext cx="2599899" cy="139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43" name="Google Shape;602;p13">
              <a:extLst>
                <a:ext uri="{FF2B5EF4-FFF2-40B4-BE49-F238E27FC236}">
                  <a16:creationId xmlns:a16="http://schemas.microsoft.com/office/drawing/2014/main" id="{E23C52E0-5503-E952-FD14-4CA0ACA06B7C}"/>
                </a:ext>
              </a:extLst>
            </p:cNvPr>
            <p:cNvSpPr/>
            <p:nvPr/>
          </p:nvSpPr>
          <p:spPr>
            <a:xfrm>
              <a:off x="7464303" y="1281693"/>
              <a:ext cx="1679697" cy="256715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9B335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2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ScoreManager</a:t>
              </a:r>
              <a:endParaRPr sz="12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F68C82-0004-E39A-9BA1-92A5D84DB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6931" y="4683124"/>
              <a:ext cx="7973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73371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5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 dirty="0"/>
              <a:t>Domovská obrazovka</a:t>
            </a:r>
            <a:endParaRPr dirty="0"/>
          </a:p>
        </p:txBody>
      </p:sp>
      <p:sp>
        <p:nvSpPr>
          <p:cNvPr id="804" name="Google Shape;804;p25"/>
          <p:cNvSpPr txBox="1"/>
          <p:nvPr/>
        </p:nvSpPr>
        <p:spPr>
          <a:xfrm>
            <a:off x="7022014" y="468450"/>
            <a:ext cx="1657961" cy="2893059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Domovská obrazovka obsahuje tlačidlo </a:t>
            </a:r>
            <a:r>
              <a:rPr lang="sk-SK" dirty="0">
                <a:solidFill>
                  <a:schemeClr val="dk1"/>
                </a:solidFill>
              </a:rPr>
              <a:t>PLAY</a:t>
            </a:r>
            <a:r>
              <a:rPr lang="sk-SK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popis ovládania, vypnutie, resp. zapnutie zvuku, informuje nás o našom najvyššom dosiahnutom skóre a taktiež zahŕňa tlačidlo QUIT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E6B8E-0F4A-4D11-6181-F1009F670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9" r="31269" b="38128"/>
          <a:stretch/>
        </p:blipFill>
        <p:spPr>
          <a:xfrm>
            <a:off x="376613" y="1544663"/>
            <a:ext cx="6284794" cy="2772000"/>
          </a:xfrm>
          <a:prstGeom prst="rect">
            <a:avLst/>
          </a:prstGeom>
        </p:spPr>
      </p:pic>
      <p:sp>
        <p:nvSpPr>
          <p:cNvPr id="5" name="Google Shape;1002;p39">
            <a:extLst>
              <a:ext uri="{FF2B5EF4-FFF2-40B4-BE49-F238E27FC236}">
                <a16:creationId xmlns:a16="http://schemas.microsoft.com/office/drawing/2014/main" id="{5F65E5CC-4730-96B9-2F64-A7424A22A156}"/>
              </a:ext>
            </a:extLst>
          </p:cNvPr>
          <p:cNvSpPr txBox="1"/>
          <p:nvPr/>
        </p:nvSpPr>
        <p:spPr>
          <a:xfrm>
            <a:off x="376613" y="4436803"/>
            <a:ext cx="1179471" cy="3077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>
                <a:solidFill>
                  <a:schemeClr val="bg1"/>
                </a:solidFill>
                <a:latin typeface="Arial"/>
                <a:cs typeface="Arial"/>
              </a:rPr>
              <a:t>SceneID = 0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17AE-61B9-286F-998B-374D378AD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Trieda MainMenu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0EC41C-B4B9-43A0-0CFA-771CD7342E14}"/>
              </a:ext>
            </a:extLst>
          </p:cNvPr>
          <p:cNvGrpSpPr/>
          <p:nvPr/>
        </p:nvGrpSpPr>
        <p:grpSpPr>
          <a:xfrm>
            <a:off x="1284597" y="1174444"/>
            <a:ext cx="5904891" cy="3636511"/>
            <a:chOff x="441159" y="385009"/>
            <a:chExt cx="5904891" cy="36365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3BE30B-A0F2-153E-CA38-93F68B802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52" t="12632" r="70088" b="46977"/>
            <a:stretch/>
          </p:blipFill>
          <p:spPr>
            <a:xfrm>
              <a:off x="441159" y="385009"/>
              <a:ext cx="3655866" cy="3481138"/>
            </a:xfrm>
            <a:prstGeom prst="rect">
              <a:avLst/>
            </a:prstGeom>
          </p:spPr>
        </p:pic>
        <p:sp>
          <p:nvSpPr>
            <p:cNvPr id="5" name="Google Shape;1002;p39">
              <a:extLst>
                <a:ext uri="{FF2B5EF4-FFF2-40B4-BE49-F238E27FC236}">
                  <a16:creationId xmlns:a16="http://schemas.microsoft.com/office/drawing/2014/main" id="{DA61559B-5979-1927-C8C5-91FC300A5956}"/>
                </a:ext>
              </a:extLst>
            </p:cNvPr>
            <p:cNvSpPr txBox="1"/>
            <p:nvPr/>
          </p:nvSpPr>
          <p:spPr>
            <a:xfrm>
              <a:off x="3834721" y="555154"/>
              <a:ext cx="2511329" cy="52318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Trieda obsahuje 2 funkčné tlačidlá PLAY a QUIT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6" name="Google Shape;1002;p39">
              <a:extLst>
                <a:ext uri="{FF2B5EF4-FFF2-40B4-BE49-F238E27FC236}">
                  <a16:creationId xmlns:a16="http://schemas.microsoft.com/office/drawing/2014/main" id="{5A214F0E-74DB-462A-CF0B-5B87ABD15C0C}"/>
                </a:ext>
              </a:extLst>
            </p:cNvPr>
            <p:cNvSpPr txBox="1"/>
            <p:nvPr/>
          </p:nvSpPr>
          <p:spPr>
            <a:xfrm>
              <a:off x="3834720" y="1925052"/>
              <a:ext cx="2511329" cy="95406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Metóda Play nás podľa sceneID presunie na požadovanú scénu a hra sa začína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" name="Google Shape;1002;p39">
              <a:extLst>
                <a:ext uri="{FF2B5EF4-FFF2-40B4-BE49-F238E27FC236}">
                  <a16:creationId xmlns:a16="http://schemas.microsoft.com/office/drawing/2014/main" id="{747225F7-9A15-3845-EE66-A5DEB71FD764}"/>
                </a:ext>
              </a:extLst>
            </p:cNvPr>
            <p:cNvSpPr txBox="1"/>
            <p:nvPr/>
          </p:nvSpPr>
          <p:spPr>
            <a:xfrm>
              <a:off x="2579057" y="3498340"/>
              <a:ext cx="2511329" cy="52318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b="0" i="0" u="none" strike="noStrike" cap="none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Metóda Quit ukončí chod aplikácie</a:t>
              </a:r>
              <a:endParaRPr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1880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Hráč</a:t>
            </a:r>
            <a:endParaRPr/>
          </a:p>
        </p:txBody>
      </p:sp>
      <p:sp>
        <p:nvSpPr>
          <p:cNvPr id="502" name="Google Shape;502;p9"/>
          <p:cNvSpPr txBox="1"/>
          <p:nvPr/>
        </p:nvSpPr>
        <p:spPr>
          <a:xfrm>
            <a:off x="323827" y="397152"/>
            <a:ext cx="1526292" cy="307777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Dizajn hráča</a:t>
            </a:r>
            <a:endParaRPr/>
          </a:p>
        </p:txBody>
      </p:sp>
      <p:pic>
        <p:nvPicPr>
          <p:cNvPr id="503" name="Google Shape;503;p9"/>
          <p:cNvPicPr preferRelativeResize="0"/>
          <p:nvPr/>
        </p:nvPicPr>
        <p:blipFill rotWithShape="1">
          <a:blip r:embed="rId3">
            <a:alphaModFix/>
          </a:blip>
          <a:srcRect l="69016" t="8151" r="-183" b="17642"/>
          <a:stretch/>
        </p:blipFill>
        <p:spPr>
          <a:xfrm>
            <a:off x="3237186" y="307075"/>
            <a:ext cx="3327388" cy="4455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9"/>
          <p:cNvCxnSpPr/>
          <p:nvPr/>
        </p:nvCxnSpPr>
        <p:spPr>
          <a:xfrm>
            <a:off x="2709896" y="3845708"/>
            <a:ext cx="527289" cy="80023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505" name="Google Shape;505;p9"/>
          <p:cNvCxnSpPr>
            <a:stCxn id="506" idx="1"/>
          </p:cNvCxnSpPr>
          <p:nvPr/>
        </p:nvCxnSpPr>
        <p:spPr>
          <a:xfrm flipH="1">
            <a:off x="5363620" y="3799542"/>
            <a:ext cx="1264200" cy="4245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507" name="Google Shape;50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501" y="570187"/>
            <a:ext cx="1722842" cy="172284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9"/>
          <p:cNvSpPr txBox="1"/>
          <p:nvPr/>
        </p:nvSpPr>
        <p:spPr>
          <a:xfrm>
            <a:off x="340703" y="3691820"/>
            <a:ext cx="2369193" cy="307777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Skript na ovládanie hráča</a:t>
            </a:r>
            <a:endParaRPr/>
          </a:p>
        </p:txBody>
      </p:sp>
      <p:sp>
        <p:nvSpPr>
          <p:cNvPr id="506" name="Google Shape;506;p9"/>
          <p:cNvSpPr txBox="1"/>
          <p:nvPr/>
        </p:nvSpPr>
        <p:spPr>
          <a:xfrm>
            <a:off x="6627820" y="3214766"/>
            <a:ext cx="2369193" cy="116955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Pomocou skriptu sme vytvorili možnosť nastavovania rýchlosti pohybu hráča priamo v Unity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sk-SK"/>
              <a:t>Trieda Player</a:t>
            </a:r>
            <a:endParaRPr/>
          </a:p>
        </p:txBody>
      </p:sp>
      <p:pic>
        <p:nvPicPr>
          <p:cNvPr id="515" name="Google Shape;515;p10"/>
          <p:cNvPicPr preferRelativeResize="0"/>
          <p:nvPr/>
        </p:nvPicPr>
        <p:blipFill rotWithShape="1">
          <a:blip r:embed="rId3">
            <a:alphaModFix/>
          </a:blip>
          <a:srcRect l="5606" t="12525" r="54394" b="24714"/>
          <a:stretch/>
        </p:blipFill>
        <p:spPr>
          <a:xfrm>
            <a:off x="1526720" y="206913"/>
            <a:ext cx="4585855" cy="40473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10"/>
          <p:cNvCxnSpPr>
            <a:stCxn id="517" idx="1"/>
          </p:cNvCxnSpPr>
          <p:nvPr/>
        </p:nvCxnSpPr>
        <p:spPr>
          <a:xfrm rot="10800000">
            <a:off x="5997209" y="3769113"/>
            <a:ext cx="838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518" name="Google Shape;518;p10"/>
          <p:cNvCxnSpPr/>
          <p:nvPr/>
        </p:nvCxnSpPr>
        <p:spPr>
          <a:xfrm>
            <a:off x="1404339" y="1562669"/>
            <a:ext cx="76834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519" name="Google Shape;519;p10"/>
          <p:cNvCxnSpPr/>
          <p:nvPr/>
        </p:nvCxnSpPr>
        <p:spPr>
          <a:xfrm>
            <a:off x="1404339" y="1392803"/>
            <a:ext cx="768349" cy="6405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520" name="Google Shape;520;p10"/>
          <p:cNvSpPr txBox="1"/>
          <p:nvPr/>
        </p:nvSpPr>
        <p:spPr>
          <a:xfrm>
            <a:off x="202833" y="308467"/>
            <a:ext cx="1201506" cy="1169551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9B3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Rigidbody2D nám slúži na aplikovanie fyziky pre hráča</a:t>
            </a:r>
            <a:endParaRPr/>
          </a:p>
        </p:txBody>
      </p:sp>
      <p:sp>
        <p:nvSpPr>
          <p:cNvPr id="517" name="Google Shape;517;p10"/>
          <p:cNvSpPr txBox="1"/>
          <p:nvPr/>
        </p:nvSpPr>
        <p:spPr>
          <a:xfrm>
            <a:off x="6835709" y="2968894"/>
            <a:ext cx="1526292" cy="1600438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Násobením smeru pohybu hráča a jeho rýchlosti zabezpečujeme  pohyb hráča po y-ovej osy</a:t>
            </a:r>
            <a:endParaRPr/>
          </a:p>
        </p:txBody>
      </p:sp>
      <p:sp>
        <p:nvSpPr>
          <p:cNvPr id="521" name="Google Shape;521;p10"/>
          <p:cNvSpPr txBox="1"/>
          <p:nvPr/>
        </p:nvSpPr>
        <p:spPr>
          <a:xfrm>
            <a:off x="202833" y="1562669"/>
            <a:ext cx="1201506" cy="116955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rgbClr val="141516"/>
                </a:solidFill>
                <a:latin typeface="Arial"/>
                <a:ea typeface="Arial"/>
                <a:cs typeface="Arial"/>
                <a:sym typeface="Arial"/>
              </a:rPr>
              <a:t>Vector2 nám pomôže spracovať vstup od používateľa</a:t>
            </a:r>
            <a:endParaRPr/>
          </a:p>
        </p:txBody>
      </p:sp>
      <p:grpSp>
        <p:nvGrpSpPr>
          <p:cNvPr id="522" name="Google Shape;522;p10"/>
          <p:cNvGrpSpPr/>
          <p:nvPr/>
        </p:nvGrpSpPr>
        <p:grpSpPr>
          <a:xfrm>
            <a:off x="4850210" y="765714"/>
            <a:ext cx="1284326" cy="1006122"/>
            <a:chOff x="4492193" y="1702104"/>
            <a:chExt cx="1284326" cy="1006122"/>
          </a:xfrm>
        </p:grpSpPr>
        <p:grpSp>
          <p:nvGrpSpPr>
            <p:cNvPr id="523" name="Google Shape;523;p10"/>
            <p:cNvGrpSpPr/>
            <p:nvPr/>
          </p:nvGrpSpPr>
          <p:grpSpPr>
            <a:xfrm>
              <a:off x="4572000" y="2062354"/>
              <a:ext cx="1124712" cy="645872"/>
              <a:chOff x="4251278" y="1925876"/>
              <a:chExt cx="1124712" cy="645872"/>
            </a:xfrm>
          </p:grpSpPr>
          <p:sp>
            <p:nvSpPr>
              <p:cNvPr id="524" name="Google Shape;524;p10"/>
              <p:cNvSpPr/>
              <p:nvPr/>
            </p:nvSpPr>
            <p:spPr>
              <a:xfrm>
                <a:off x="4251278" y="2285794"/>
                <a:ext cx="320722" cy="285954"/>
              </a:xfrm>
              <a:prstGeom prst="rect">
                <a:avLst/>
              </a:prstGeom>
              <a:solidFill>
                <a:schemeClr val="accent6"/>
              </a:solidFill>
              <a:ln w="25400" cap="flat" cmpd="sng">
                <a:solidFill>
                  <a:srgbClr val="9B33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0"/>
              <p:cNvSpPr/>
              <p:nvPr/>
            </p:nvSpPr>
            <p:spPr>
              <a:xfrm>
                <a:off x="4653273" y="2283522"/>
                <a:ext cx="320722" cy="285954"/>
              </a:xfrm>
              <a:prstGeom prst="rect">
                <a:avLst/>
              </a:prstGeom>
              <a:solidFill>
                <a:schemeClr val="accent6"/>
              </a:solidFill>
              <a:ln w="25400" cap="flat" cmpd="sng">
                <a:solidFill>
                  <a:srgbClr val="9B33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10"/>
              <p:cNvSpPr/>
              <p:nvPr/>
            </p:nvSpPr>
            <p:spPr>
              <a:xfrm>
                <a:off x="4653273" y="1925876"/>
                <a:ext cx="320722" cy="285954"/>
              </a:xfrm>
              <a:prstGeom prst="rect">
                <a:avLst/>
              </a:prstGeom>
              <a:solidFill>
                <a:schemeClr val="accent6"/>
              </a:solidFill>
              <a:ln w="25400" cap="flat" cmpd="sng">
                <a:solidFill>
                  <a:srgbClr val="9B33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0"/>
              <p:cNvSpPr/>
              <p:nvPr/>
            </p:nvSpPr>
            <p:spPr>
              <a:xfrm>
                <a:off x="5055268" y="2283522"/>
                <a:ext cx="320722" cy="285954"/>
              </a:xfrm>
              <a:prstGeom prst="rect">
                <a:avLst/>
              </a:prstGeom>
              <a:solidFill>
                <a:schemeClr val="accent6"/>
              </a:solidFill>
              <a:ln w="25400" cap="flat" cmpd="sng">
                <a:solidFill>
                  <a:srgbClr val="9B33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28" name="Google Shape;528;p10"/>
            <p:cNvCxnSpPr/>
            <p:nvPr/>
          </p:nvCxnSpPr>
          <p:spPr>
            <a:xfrm rot="10800000">
              <a:off x="5137154" y="2124053"/>
              <a:ext cx="0" cy="162555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29" name="Google Shape;529;p10"/>
            <p:cNvCxnSpPr/>
            <p:nvPr/>
          </p:nvCxnSpPr>
          <p:spPr>
            <a:xfrm>
              <a:off x="5134356" y="2486777"/>
              <a:ext cx="0" cy="152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30" name="Google Shape;530;p10"/>
            <p:cNvCxnSpPr/>
            <p:nvPr/>
          </p:nvCxnSpPr>
          <p:spPr>
            <a:xfrm rot="10800000">
              <a:off x="4645618" y="2574634"/>
              <a:ext cx="17348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31" name="Google Shape;531;p10"/>
            <p:cNvCxnSpPr/>
            <p:nvPr/>
          </p:nvCxnSpPr>
          <p:spPr>
            <a:xfrm>
              <a:off x="5445628" y="2562977"/>
              <a:ext cx="18144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532" name="Google Shape;532;p10"/>
            <p:cNvSpPr/>
            <p:nvPr/>
          </p:nvSpPr>
          <p:spPr>
            <a:xfrm>
              <a:off x="4892722" y="1993467"/>
              <a:ext cx="483268" cy="413773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0"/>
            <p:cNvSpPr txBox="1"/>
            <p:nvPr/>
          </p:nvSpPr>
          <p:spPr>
            <a:xfrm>
              <a:off x="4492193" y="1702104"/>
              <a:ext cx="12843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4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directionY = 1</a:t>
              </a:r>
              <a:endParaRPr/>
            </a:p>
          </p:txBody>
        </p:sp>
      </p:grpSp>
      <p:grpSp>
        <p:nvGrpSpPr>
          <p:cNvPr id="534" name="Google Shape;534;p10"/>
          <p:cNvGrpSpPr/>
          <p:nvPr/>
        </p:nvGrpSpPr>
        <p:grpSpPr>
          <a:xfrm>
            <a:off x="4850210" y="1788744"/>
            <a:ext cx="1343638" cy="1067302"/>
            <a:chOff x="4492193" y="1702104"/>
            <a:chExt cx="1343638" cy="1067302"/>
          </a:xfrm>
        </p:grpSpPr>
        <p:grpSp>
          <p:nvGrpSpPr>
            <p:cNvPr id="535" name="Google Shape;535;p10"/>
            <p:cNvGrpSpPr/>
            <p:nvPr/>
          </p:nvGrpSpPr>
          <p:grpSpPr>
            <a:xfrm>
              <a:off x="4572000" y="2062354"/>
              <a:ext cx="1124712" cy="645872"/>
              <a:chOff x="4251278" y="1925876"/>
              <a:chExt cx="1124712" cy="645872"/>
            </a:xfrm>
          </p:grpSpPr>
          <p:sp>
            <p:nvSpPr>
              <p:cNvPr id="536" name="Google Shape;536;p10"/>
              <p:cNvSpPr/>
              <p:nvPr/>
            </p:nvSpPr>
            <p:spPr>
              <a:xfrm>
                <a:off x="4251278" y="2285794"/>
                <a:ext cx="320722" cy="285954"/>
              </a:xfrm>
              <a:prstGeom prst="rect">
                <a:avLst/>
              </a:prstGeom>
              <a:solidFill>
                <a:schemeClr val="accent6"/>
              </a:solidFill>
              <a:ln w="25400" cap="flat" cmpd="sng">
                <a:solidFill>
                  <a:srgbClr val="9B33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10"/>
              <p:cNvSpPr/>
              <p:nvPr/>
            </p:nvSpPr>
            <p:spPr>
              <a:xfrm>
                <a:off x="4653273" y="2283522"/>
                <a:ext cx="320722" cy="285954"/>
              </a:xfrm>
              <a:prstGeom prst="rect">
                <a:avLst/>
              </a:prstGeom>
              <a:solidFill>
                <a:schemeClr val="accent6"/>
              </a:solidFill>
              <a:ln w="25400" cap="flat" cmpd="sng">
                <a:solidFill>
                  <a:srgbClr val="9B33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10"/>
              <p:cNvSpPr/>
              <p:nvPr/>
            </p:nvSpPr>
            <p:spPr>
              <a:xfrm>
                <a:off x="4653273" y="1925876"/>
                <a:ext cx="320722" cy="285954"/>
              </a:xfrm>
              <a:prstGeom prst="rect">
                <a:avLst/>
              </a:prstGeom>
              <a:solidFill>
                <a:schemeClr val="accent6"/>
              </a:solidFill>
              <a:ln w="25400" cap="flat" cmpd="sng">
                <a:solidFill>
                  <a:srgbClr val="9B33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10"/>
              <p:cNvSpPr/>
              <p:nvPr/>
            </p:nvSpPr>
            <p:spPr>
              <a:xfrm>
                <a:off x="5055268" y="2283522"/>
                <a:ext cx="320722" cy="285954"/>
              </a:xfrm>
              <a:prstGeom prst="rect">
                <a:avLst/>
              </a:prstGeom>
              <a:solidFill>
                <a:schemeClr val="accent6"/>
              </a:solidFill>
              <a:ln w="25400" cap="flat" cmpd="sng">
                <a:solidFill>
                  <a:srgbClr val="9B33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40" name="Google Shape;540;p10"/>
            <p:cNvCxnSpPr/>
            <p:nvPr/>
          </p:nvCxnSpPr>
          <p:spPr>
            <a:xfrm rot="10800000">
              <a:off x="5137154" y="2124053"/>
              <a:ext cx="0" cy="162555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41" name="Google Shape;541;p10"/>
            <p:cNvCxnSpPr/>
            <p:nvPr/>
          </p:nvCxnSpPr>
          <p:spPr>
            <a:xfrm>
              <a:off x="5134356" y="2486777"/>
              <a:ext cx="0" cy="152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42" name="Google Shape;542;p10"/>
            <p:cNvCxnSpPr/>
            <p:nvPr/>
          </p:nvCxnSpPr>
          <p:spPr>
            <a:xfrm rot="10800000">
              <a:off x="4645618" y="2574634"/>
              <a:ext cx="17348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43" name="Google Shape;543;p10"/>
            <p:cNvCxnSpPr/>
            <p:nvPr/>
          </p:nvCxnSpPr>
          <p:spPr>
            <a:xfrm>
              <a:off x="5445628" y="2562977"/>
              <a:ext cx="18144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544" name="Google Shape;544;p10"/>
            <p:cNvSpPr/>
            <p:nvPr/>
          </p:nvSpPr>
          <p:spPr>
            <a:xfrm>
              <a:off x="4892722" y="2355633"/>
              <a:ext cx="483268" cy="413773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0"/>
            <p:cNvSpPr txBox="1"/>
            <p:nvPr/>
          </p:nvSpPr>
          <p:spPr>
            <a:xfrm>
              <a:off x="4492193" y="1702104"/>
              <a:ext cx="13436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14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directionY = -1</a:t>
              </a:r>
              <a:endParaRPr/>
            </a:p>
          </p:txBody>
        </p:sp>
      </p:grpSp>
      <p:cxnSp>
        <p:nvCxnSpPr>
          <p:cNvPr id="546" name="Google Shape;546;p10"/>
          <p:cNvCxnSpPr>
            <a:stCxn id="547" idx="0"/>
          </p:cNvCxnSpPr>
          <p:nvPr/>
        </p:nvCxnSpPr>
        <p:spPr>
          <a:xfrm rot="10800000">
            <a:off x="4554948" y="3093328"/>
            <a:ext cx="0" cy="17850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8" name="Google Shape;548;p10"/>
          <p:cNvCxnSpPr>
            <a:stCxn id="547" idx="2"/>
          </p:cNvCxnSpPr>
          <p:nvPr/>
        </p:nvCxnSpPr>
        <p:spPr>
          <a:xfrm>
            <a:off x="4554948" y="3579605"/>
            <a:ext cx="0" cy="13500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49" name="Google Shape;549;p10"/>
          <p:cNvCxnSpPr/>
          <p:nvPr/>
        </p:nvCxnSpPr>
        <p:spPr>
          <a:xfrm rot="10800000">
            <a:off x="4193381" y="3093244"/>
            <a:ext cx="0" cy="178584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50" name="Google Shape;550;p10"/>
          <p:cNvCxnSpPr/>
          <p:nvPr/>
        </p:nvCxnSpPr>
        <p:spPr>
          <a:xfrm>
            <a:off x="3921392" y="3579605"/>
            <a:ext cx="0" cy="135145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47" name="Google Shape;547;p10"/>
          <p:cNvSpPr txBox="1"/>
          <p:nvPr/>
        </p:nvSpPr>
        <p:spPr>
          <a:xfrm>
            <a:off x="4418953" y="3271828"/>
            <a:ext cx="271989" cy="307777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rgbClr val="14151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551" name="Google Shape;551;p10"/>
          <p:cNvSpPr txBox="1"/>
          <p:nvPr/>
        </p:nvSpPr>
        <p:spPr>
          <a:xfrm>
            <a:off x="3921392" y="3271829"/>
            <a:ext cx="271989" cy="307777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65B1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400" b="0" i="0" u="none" strike="noStrike" cap="none">
                <a:solidFill>
                  <a:srgbClr val="141516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My Creative CV by slidesgo">
  <a:themeElements>
    <a:clrScheme name="Vlastné 7">
      <a:dk1>
        <a:srgbClr val="FFFFFF"/>
      </a:dk1>
      <a:lt1>
        <a:srgbClr val="141516"/>
      </a:lt1>
      <a:dk2>
        <a:srgbClr val="141516"/>
      </a:dk2>
      <a:lt2>
        <a:srgbClr val="D8D9DC"/>
      </a:lt2>
      <a:accent1>
        <a:srgbClr val="E32D91"/>
      </a:accent1>
      <a:accent2>
        <a:srgbClr val="D54773"/>
      </a:accent2>
      <a:accent3>
        <a:srgbClr val="4EA6DC"/>
      </a:accent3>
      <a:accent4>
        <a:srgbClr val="8BF3EE"/>
      </a:accent4>
      <a:accent5>
        <a:srgbClr val="F65CA2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1379</Words>
  <Application>Microsoft Office PowerPoint</Application>
  <PresentationFormat>On-screen Show (16:9)</PresentationFormat>
  <Paragraphs>162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Arvo</vt:lpstr>
      <vt:lpstr>Barlow Condensed Medium</vt:lpstr>
      <vt:lpstr>Fira Sans Extra Condensed Medium</vt:lpstr>
      <vt:lpstr>Arial</vt:lpstr>
      <vt:lpstr>Barlow Condensed</vt:lpstr>
      <vt:lpstr>Barlow Condensed SemiBold</vt:lpstr>
      <vt:lpstr>My Creative CV by slidesgo</vt:lpstr>
      <vt:lpstr>At Light Speed</vt:lpstr>
      <vt:lpstr>KÓD – TRIEDY A METÓDY</vt:lpstr>
      <vt:lpstr>O HRE</vt:lpstr>
      <vt:lpstr>Hierarchia objektov projektu a skripty – Main Scene</vt:lpstr>
      <vt:lpstr>Hierarchia objektov projektu a skripty – Game Scene</vt:lpstr>
      <vt:lpstr>Domovská obrazovka</vt:lpstr>
      <vt:lpstr>Trieda MainMenu</vt:lpstr>
      <vt:lpstr>Hráč</vt:lpstr>
      <vt:lpstr>Trieda Player</vt:lpstr>
      <vt:lpstr>Update vs FixedUpdate</vt:lpstr>
      <vt:lpstr>Pozadie</vt:lpstr>
      <vt:lpstr>Trieda CameraMovement</vt:lpstr>
      <vt:lpstr>Trieda LoopingBackground</vt:lpstr>
      <vt:lpstr>Box Colliders  </vt:lpstr>
      <vt:lpstr>PowerPoint Presentation</vt:lpstr>
      <vt:lpstr>Prekážky - vytváranie</vt:lpstr>
      <vt:lpstr>Trieda SpawnObstacles</vt:lpstr>
      <vt:lpstr>Prekážky - mazanie</vt:lpstr>
      <vt:lpstr>Prekážky - mazanie – trieda Obstacle</vt:lpstr>
      <vt:lpstr>Game Over  panel</vt:lpstr>
      <vt:lpstr>Game Over  panel</vt:lpstr>
      <vt:lpstr>Trieda GameOver</vt:lpstr>
      <vt:lpstr>Game over a trieda Obstacle</vt:lpstr>
      <vt:lpstr>Trieda ScoreManager</vt:lpstr>
      <vt:lpstr>ScoreManager</vt:lpstr>
      <vt:lpstr>Zrýchľovanie pohybu – trieda Player</vt:lpstr>
      <vt:lpstr>Zrýchľovanie pohybu – triedy LoopingBackground a CameraMovement</vt:lpstr>
      <vt:lpstr>Zrýchľovanie pohybu – trieda SpawnObstacels</vt:lpstr>
      <vt:lpstr>Hudba – trieda BackgrondMusic</vt:lpstr>
      <vt:lpstr>Zvuk</vt:lpstr>
      <vt:lpstr>Zvuk – trieda SoundManagerMainMenu</vt:lpstr>
      <vt:lpstr>Zvuk – trieda SoundManagerGameScene</vt:lpstr>
      <vt:lpstr>Particle efekt</vt:lpstr>
      <vt:lpstr>PowerPoint Presentation</vt:lpstr>
      <vt:lpstr>PowerPoint Presentation</vt:lpstr>
      <vt:lpstr>Trieda PauseMenu</vt:lpstr>
      <vt:lpstr>ĎAKUJEME ZA POZORNOSŤ!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 Light Speed</dc:title>
  <dc:creator>Simona Dravecká</dc:creator>
  <cp:lastModifiedBy>Simona Dobrovičová</cp:lastModifiedBy>
  <cp:revision>7</cp:revision>
  <dcterms:modified xsi:type="dcterms:W3CDTF">2022-05-08T18:55:29Z</dcterms:modified>
</cp:coreProperties>
</file>